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</p:sldIdLst>
  <p:sldSz cy="6858000" cx="12192000"/>
  <p:notesSz cx="6858000" cy="9144000"/>
  <p:embeddedFontLst>
    <p:embeddedFont>
      <p:font typeface="Roboto Mono"/>
      <p:regular r:id="rId63"/>
      <p:bold r:id="rId64"/>
      <p:italic r:id="rId65"/>
      <p:boldItalic r:id="rId66"/>
    </p:embeddedFont>
    <p:embeddedFont>
      <p:font typeface="Open Sans"/>
      <p:regular r:id="rId67"/>
      <p:bold r:id="rId68"/>
      <p:italic r:id="rId69"/>
      <p:boldItalic r:id="rId7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41B630E-5361-4056-AD8A-2119A8211978}">
  <a:tblStyle styleId="{341B630E-5361-4056-AD8A-2119A8211978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BAACD092-6B3F-470B-9348-012B0408695D}" styleName="Table_1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0" Type="http://schemas.openxmlformats.org/officeDocument/2006/relationships/font" Target="fonts/OpenSans-boldItalic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font" Target="fonts/RobotoMono-bold.fntdata"/><Relationship Id="rId63" Type="http://schemas.openxmlformats.org/officeDocument/2006/relationships/font" Target="fonts/RobotoMono-regular.fntdata"/><Relationship Id="rId22" Type="http://schemas.openxmlformats.org/officeDocument/2006/relationships/slide" Target="slides/slide16.xml"/><Relationship Id="rId66" Type="http://schemas.openxmlformats.org/officeDocument/2006/relationships/font" Target="fonts/RobotoMono-boldItalic.fntdata"/><Relationship Id="rId21" Type="http://schemas.openxmlformats.org/officeDocument/2006/relationships/slide" Target="slides/slide15.xml"/><Relationship Id="rId65" Type="http://schemas.openxmlformats.org/officeDocument/2006/relationships/font" Target="fonts/RobotoMono-italic.fntdata"/><Relationship Id="rId24" Type="http://schemas.openxmlformats.org/officeDocument/2006/relationships/slide" Target="slides/slide18.xml"/><Relationship Id="rId68" Type="http://schemas.openxmlformats.org/officeDocument/2006/relationships/font" Target="fonts/OpenSans-bold.fntdata"/><Relationship Id="rId23" Type="http://schemas.openxmlformats.org/officeDocument/2006/relationships/slide" Target="slides/slide17.xml"/><Relationship Id="rId67" Type="http://schemas.openxmlformats.org/officeDocument/2006/relationships/font" Target="fonts/OpenSans-regular.fntdata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OpenSans-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0.png>
</file>

<file path=ppt/media/image32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3.png>
</file>

<file path=ppt/media/image44.png>
</file>

<file path=ppt/media/image45.png>
</file>

<file path=ppt/media/image46.png>
</file>

<file path=ppt/media/image48.jpg>
</file>

<file path=ppt/media/image49.png>
</file>

<file path=ppt/media/image50.png>
</file>

<file path=ppt/media/image52.png>
</file>

<file path=ppt/media/image53.png>
</file>

<file path=ppt/media/image54.png>
</file>

<file path=ppt/media/image55.png>
</file>

<file path=ppt/media/image56.png>
</file>

<file path=ppt/media/image58.png>
</file>

<file path=ppt/media/image59.png>
</file>

<file path=ppt/media/image6.png>
</file>

<file path=ppt/media/image61.png>
</file>

<file path=ppt/media/image62.png>
</file>

<file path=ppt/media/image63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10cbcbdac8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0" name="Google Shape;290;g110cbcbda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7" name="Google Shape;297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4" name="Google Shape;304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" name="Google Shape;313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" name="Google Shape;321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8" name="Google Shape;338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6" name="Google Shape;346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4" name="Google Shape;354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3" name="Google Shape;373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8" name="Google Shape;388;p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7" name="Google Shape;407;p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5" name="Google Shape;415;p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7" name="Google Shape;427;p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4" name="Google Shape;434;p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1" name="Google Shape;441;p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9" name="Google Shape;449;p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8" name="Google Shape;458;p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7" name="Google Shape;467;p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5" name="Google Shape;475;p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3" name="Google Shape;483;p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1" name="Google Shape;491;p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0" name="Google Shape;500;p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7" name="Google Shape;507;p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4" name="Google Shape;514;p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7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1" name="Google Shape;521;p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9" name="Google Shape;529;p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7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6" name="Google Shape;536;p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fa7b46be5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44" name="Google Shape;544;gfa7b46be58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415611" y="992767"/>
            <a:ext cx="11360800" cy="273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ourier New"/>
              <a:buNone/>
              <a:defRPr sz="52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415600" y="5640767"/>
            <a:ext cx="7998400" cy="80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hasCustomPrompt="1" type="title"/>
          </p:nvPr>
        </p:nvSpPr>
        <p:spPr>
          <a:xfrm>
            <a:off x="415600" y="1474833"/>
            <a:ext cx="11360800" cy="261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2"/>
          <p:cNvSpPr txBox="1"/>
          <p:nvPr>
            <p:ph idx="1" type="body"/>
          </p:nvPr>
        </p:nvSpPr>
        <p:spPr>
          <a:xfrm>
            <a:off x="415600" y="4202967"/>
            <a:ext cx="11360800" cy="1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415600" y="463025"/>
            <a:ext cx="113608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9F5900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" name="Google Shape;14;p3"/>
          <p:cNvSpPr txBox="1"/>
          <p:nvPr>
            <p:ph idx="1" type="body"/>
          </p:nvPr>
        </p:nvSpPr>
        <p:spPr>
          <a:xfrm>
            <a:off x="415600" y="1069625"/>
            <a:ext cx="9753636" cy="50220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Verdana"/>
                <a:ea typeface="Verdana"/>
                <a:cs typeface="Verdana"/>
                <a:sym typeface="Verdana"/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33C0B"/>
              </a:buClr>
              <a:buSzPts val="4000"/>
              <a:buFont typeface="Verdana"/>
              <a:buNone/>
              <a:defRPr b="1" sz="4000">
                <a:solidFill>
                  <a:srgbClr val="833C0B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>
                <a:latin typeface="Verdana"/>
                <a:ea typeface="Verdana"/>
                <a:cs typeface="Verdana"/>
                <a:sym typeface="Verdana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>
                <a:latin typeface="Verdana"/>
                <a:ea typeface="Verdana"/>
                <a:cs typeface="Verdana"/>
                <a:sym typeface="Verdana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>
                <a:latin typeface="Verdana"/>
                <a:ea typeface="Verdana"/>
                <a:cs typeface="Verdana"/>
                <a:sym typeface="Verdana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>
                <a:latin typeface="Verdana"/>
                <a:ea typeface="Verdana"/>
                <a:cs typeface="Verdana"/>
                <a:sym typeface="Verdana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>
                <a:latin typeface="Verdana"/>
                <a:ea typeface="Verdana"/>
                <a:cs typeface="Verdana"/>
                <a:sym typeface="Verdana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415600" y="2867800"/>
            <a:ext cx="113608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9F5900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415600" y="1055574"/>
            <a:ext cx="113608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" type="body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6"/>
          <p:cNvSpPr txBox="1"/>
          <p:nvPr>
            <p:ph idx="2" type="body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415600" y="1055574"/>
            <a:ext cx="113608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" name="Google Shape;35;p8"/>
          <p:cNvSpPr txBox="1"/>
          <p:nvPr>
            <p:ph idx="1" type="body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type="title"/>
          </p:nvPr>
        </p:nvSpPr>
        <p:spPr>
          <a:xfrm>
            <a:off x="653667" y="600200"/>
            <a:ext cx="8490400" cy="54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9" name="Google Shape;39;p9"/>
          <p:cNvSpPr txBox="1"/>
          <p:nvPr>
            <p:ph idx="12" type="sldNum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0"/>
          <p:cNvSpPr txBox="1"/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10"/>
          <p:cNvSpPr txBox="1"/>
          <p:nvPr>
            <p:ph idx="1" type="subTitle"/>
          </p:nvPr>
        </p:nvSpPr>
        <p:spPr>
          <a:xfrm>
            <a:off x="354000" y="3737433"/>
            <a:ext cx="5393600" cy="16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10"/>
          <p:cNvSpPr txBox="1"/>
          <p:nvPr>
            <p:ph idx="2" type="body"/>
          </p:nvPr>
        </p:nvSpPr>
        <p:spPr>
          <a:xfrm>
            <a:off x="6586000" y="965433"/>
            <a:ext cx="5116000" cy="49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15600" y="1055574"/>
            <a:ext cx="113608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urier New"/>
              <a:buNone/>
              <a:defRPr b="1" i="0" sz="28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15600" y="1662175"/>
            <a:ext cx="9823200" cy="44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3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Relationship Id="rId4" Type="http://schemas.openxmlformats.org/officeDocument/2006/relationships/image" Target="../media/image2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36.xml"/><Relationship Id="rId10" Type="http://schemas.openxmlformats.org/officeDocument/2006/relationships/slide" Target="/ppt/slides/slide33.xml"/><Relationship Id="rId12" Type="http://schemas.openxmlformats.org/officeDocument/2006/relationships/slide" Target="/ppt/slides/slide37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8.xml"/><Relationship Id="rId9" Type="http://schemas.openxmlformats.org/officeDocument/2006/relationships/slide" Target="/ppt/slides/slide20.xml"/><Relationship Id="rId5" Type="http://schemas.openxmlformats.org/officeDocument/2006/relationships/slide" Target="/ppt/slides/slide9.xml"/><Relationship Id="rId6" Type="http://schemas.openxmlformats.org/officeDocument/2006/relationships/slide" Target="/ppt/slides/slide13.xml"/><Relationship Id="rId7" Type="http://schemas.openxmlformats.org/officeDocument/2006/relationships/slide" Target="/ppt/slides/slide16.xml"/><Relationship Id="rId8" Type="http://schemas.openxmlformats.org/officeDocument/2006/relationships/slide" Target="/ppt/slides/slide2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Relationship Id="rId4" Type="http://schemas.openxmlformats.org/officeDocument/2006/relationships/image" Target="../media/image8.png"/><Relationship Id="rId5" Type="http://schemas.openxmlformats.org/officeDocument/2006/relationships/image" Target="../media/image2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4.png"/><Relationship Id="rId4" Type="http://schemas.openxmlformats.org/officeDocument/2006/relationships/image" Target="../media/image2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9.png"/><Relationship Id="rId4" Type="http://schemas.openxmlformats.org/officeDocument/2006/relationships/image" Target="../media/image3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63.png"/><Relationship Id="rId4" Type="http://schemas.openxmlformats.org/officeDocument/2006/relationships/image" Target="../media/image38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4.png"/><Relationship Id="rId4" Type="http://schemas.openxmlformats.org/officeDocument/2006/relationships/image" Target="../media/image32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7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6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0.png"/><Relationship Id="rId4" Type="http://schemas.openxmlformats.org/officeDocument/2006/relationships/image" Target="../media/image58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54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61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50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5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53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62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48.jpg"/><Relationship Id="rId4" Type="http://schemas.openxmlformats.org/officeDocument/2006/relationships/image" Target="../media/image56.png"/><Relationship Id="rId5" Type="http://schemas.openxmlformats.org/officeDocument/2006/relationships/image" Target="../media/image55.png"/><Relationship Id="rId6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0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ww.fao.org/3/I8895EN/i8895en.pdf" TargetMode="External"/><Relationship Id="rId4" Type="http://schemas.openxmlformats.org/officeDocument/2006/relationships/hyperlink" Target="http://www.fao.org/3/I8895EN/i8895en.pdf" TargetMode="External"/><Relationship Id="rId9" Type="http://schemas.openxmlformats.org/officeDocument/2006/relationships/hyperlink" Target="https://www.udemy.com/r-level1/" TargetMode="External"/><Relationship Id="rId5" Type="http://schemas.openxmlformats.org/officeDocument/2006/relationships/hyperlink" Target="https://cran.r-project.org/doc/contrib/Rossiter-RIntro-ITC.pdf" TargetMode="External"/><Relationship Id="rId6" Type="http://schemas.openxmlformats.org/officeDocument/2006/relationships/hyperlink" Target="https://cran.r-project.org/doc/contrib/Rossiter-RIntro-ITC.pdf" TargetMode="External"/><Relationship Id="rId7" Type="http://schemas.openxmlformats.org/officeDocument/2006/relationships/hyperlink" Target="https://www.youtube.com/channel/UCaNIxVagLhqupvUiDK01Mgg" TargetMode="External"/><Relationship Id="rId8" Type="http://schemas.openxmlformats.org/officeDocument/2006/relationships/hyperlink" Target="https://www.youtube.com/channel/UCaNIxVagLhqupvUiDK01Mgg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7.png"/><Relationship Id="rId5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ctrTitle"/>
          </p:nvPr>
        </p:nvSpPr>
        <p:spPr>
          <a:xfrm>
            <a:off x="596978" y="1604900"/>
            <a:ext cx="7984200" cy="273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ourier New"/>
              <a:buNone/>
            </a:pPr>
            <a:r>
              <a:rPr lang="en" sz="3600"/>
              <a:t>Digital Soil Mapping in R </a:t>
            </a:r>
            <a:endParaRPr sz="36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ourier New"/>
              <a:buNone/>
            </a:pPr>
            <a:r>
              <a:rPr b="0" lang="en" sz="3600"/>
              <a:t>Video 4 –</a:t>
            </a:r>
            <a:r>
              <a:rPr b="0" lang="en" sz="4000"/>
              <a:t>Introduction to R</a:t>
            </a:r>
            <a:r>
              <a:rPr lang="en"/>
              <a:t> </a:t>
            </a:r>
            <a:endParaRPr/>
          </a:p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0" y="42889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Essentials for Getting Started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i="1" lang="en"/>
              <a:t>Isabel Luotto</a:t>
            </a:r>
            <a:endParaRPr i="1"/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78822" y="111497"/>
            <a:ext cx="1314500" cy="87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44622" y="264450"/>
            <a:ext cx="1034200" cy="57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96002" y="-84561"/>
            <a:ext cx="1777800" cy="1269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Let’s get our hands dirty!</a:t>
            </a:r>
            <a:endParaRPr/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#My first object</a:t>
            </a:r>
            <a:endParaRPr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myfirstobject = </a:t>
            </a:r>
            <a:r>
              <a:rPr lang="en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42</a:t>
            </a:r>
            <a:endParaRPr>
              <a:solidFill>
                <a:srgbClr val="00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myfirstobject &lt;- </a:t>
            </a:r>
            <a:r>
              <a:rPr lang="en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42</a:t>
            </a:r>
            <a:endParaRPr/>
          </a:p>
        </p:txBody>
      </p:sp>
      <p:sp>
        <p:nvSpPr>
          <p:cNvPr id="135" name="Google Shape;135;p23"/>
          <p:cNvSpPr/>
          <p:nvPr/>
        </p:nvSpPr>
        <p:spPr>
          <a:xfrm>
            <a:off x="415600" y="1123725"/>
            <a:ext cx="3087000" cy="1351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3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37" name="Google Shape;137;p23"/>
          <p:cNvCxnSpPr>
            <a:endCxn id="135" idx="3"/>
          </p:cNvCxnSpPr>
          <p:nvPr/>
        </p:nvCxnSpPr>
        <p:spPr>
          <a:xfrm flipH="1">
            <a:off x="3502600" y="1775475"/>
            <a:ext cx="525900" cy="24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38" name="Google Shape;138;p23"/>
          <p:cNvSpPr txBox="1"/>
          <p:nvPr/>
        </p:nvSpPr>
        <p:spPr>
          <a:xfrm>
            <a:off x="4100500" y="1182925"/>
            <a:ext cx="3087000" cy="19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Throughout the course you will be asked to copy lines of code.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lines of code to be copied in your script will appear with the following font and color coding.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C53929"/>
                </a:solidFill>
                <a:latin typeface="Arial"/>
                <a:ea typeface="Arial"/>
                <a:cs typeface="Arial"/>
                <a:sym typeface="Arial"/>
              </a:rPr>
              <a:t>Look out for this font and try to not copy text that does not correspond to this.</a:t>
            </a:r>
            <a:endParaRPr b="0" i="0" sz="1400" u="none" cap="none" strike="noStrike">
              <a:solidFill>
                <a:srgbClr val="C53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23"/>
          <p:cNvPicPr preferRelativeResize="0"/>
          <p:nvPr/>
        </p:nvPicPr>
        <p:blipFill rotWithShape="1">
          <a:blip r:embed="rId3">
            <a:alphaModFix/>
          </a:blip>
          <a:srcRect b="0" l="0" r="0" t="9403"/>
          <a:stretch/>
        </p:blipFill>
        <p:spPr>
          <a:xfrm>
            <a:off x="1835701" y="3637226"/>
            <a:ext cx="4935475" cy="1162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0" name="Google Shape;140;p23"/>
          <p:cNvCxnSpPr>
            <a:stCxn id="141" idx="1"/>
          </p:cNvCxnSpPr>
          <p:nvPr/>
        </p:nvCxnSpPr>
        <p:spPr>
          <a:xfrm rot="10800000">
            <a:off x="4528275" y="4349400"/>
            <a:ext cx="1132800" cy="116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41" name="Google Shape;141;p23"/>
          <p:cNvSpPr txBox="1"/>
          <p:nvPr/>
        </p:nvSpPr>
        <p:spPr>
          <a:xfrm>
            <a:off x="5661075" y="4035900"/>
            <a:ext cx="33480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Single lines of code: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Keep the cursor on the line of code you want to run and press ctrl + enter, or the button Run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" name="Google Shape;142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35700" y="4977276"/>
            <a:ext cx="4862720" cy="1162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3"/>
          <p:cNvSpPr txBox="1"/>
          <p:nvPr/>
        </p:nvSpPr>
        <p:spPr>
          <a:xfrm>
            <a:off x="7097400" y="4977275"/>
            <a:ext cx="3348000" cy="10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Multiple lines of code: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Select the line of codes you want to run with your curso and press ctrl + enter, or the button Run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4" name="Google Shape;144;p23"/>
          <p:cNvCxnSpPr/>
          <p:nvPr/>
        </p:nvCxnSpPr>
        <p:spPr>
          <a:xfrm flipH="1">
            <a:off x="5812800" y="5457750"/>
            <a:ext cx="1284600" cy="6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/>
          <p:nvPr/>
        </p:nvSpPr>
        <p:spPr>
          <a:xfrm>
            <a:off x="415600" y="2155675"/>
            <a:ext cx="8850000" cy="524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4"/>
          <p:cNvSpPr/>
          <p:nvPr/>
        </p:nvSpPr>
        <p:spPr>
          <a:xfrm>
            <a:off x="415600" y="3486750"/>
            <a:ext cx="2804400" cy="90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4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Let’s get our hands dirty! </a:t>
            </a:r>
            <a:endParaRPr/>
          </a:p>
        </p:txBody>
      </p:sp>
      <p:sp>
        <p:nvSpPr>
          <p:cNvPr id="152" name="Google Shape;152;p24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3" name="Google Shape;153;p24"/>
          <p:cNvPicPr preferRelativeResize="0"/>
          <p:nvPr/>
        </p:nvPicPr>
        <p:blipFill rotWithShape="1">
          <a:blip r:embed="rId3">
            <a:alphaModFix/>
          </a:blip>
          <a:srcRect b="0" l="0" r="23110" t="0"/>
          <a:stretch/>
        </p:blipFill>
        <p:spPr>
          <a:xfrm>
            <a:off x="8829303" y="3486750"/>
            <a:ext cx="2520825" cy="2334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  <p:sp>
        <p:nvSpPr>
          <p:cNvPr id="154" name="Google Shape;154;p24"/>
          <p:cNvSpPr txBox="1"/>
          <p:nvPr/>
        </p:nvSpPr>
        <p:spPr>
          <a:xfrm>
            <a:off x="3331650" y="3547425"/>
            <a:ext cx="16881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Copy and paste Code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n">
                <a:solidFill>
                  <a:srgbClr val="37474F"/>
                </a:solidFill>
              </a:rPr>
              <a:t>First we set the working directory: copy and paste the location of the folder RStudio_basics into the code</a:t>
            </a:r>
            <a:endParaRPr>
              <a:solidFill>
                <a:srgbClr val="37474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n">
                <a:solidFill>
                  <a:srgbClr val="37474F"/>
                </a:solidFill>
              </a:rPr>
              <a:t>Change the single \ to a double one \\ or to / </a:t>
            </a:r>
            <a:endParaRPr>
              <a:solidFill>
                <a:srgbClr val="37474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setwd(</a:t>
            </a:r>
            <a:r>
              <a:rPr lang="en" sz="15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"path"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Font typeface="Roboto Mono"/>
              <a:buChar char="●"/>
            </a:pPr>
            <a:r>
              <a:rPr lang="en"/>
              <a:t>Next we're going to create our first object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!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can also use "&lt;-" to assign an object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myfirstobject = </a:t>
            </a:r>
            <a:r>
              <a:rPr lang="en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42</a:t>
            </a:r>
            <a:endParaRPr>
              <a:solidFill>
                <a:srgbClr val="00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myfirstobject &lt;- </a:t>
            </a:r>
            <a:r>
              <a:rPr lang="en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42</a:t>
            </a:r>
            <a:endParaRPr>
              <a:solidFill>
                <a:srgbClr val="00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 as a giant calculator</a:t>
            </a:r>
            <a:endParaRPr/>
          </a:p>
        </p:txBody>
      </p:sp>
      <p:sp>
        <p:nvSpPr>
          <p:cNvPr id="161" name="Google Shape;161;p25"/>
          <p:cNvSpPr txBox="1"/>
          <p:nvPr>
            <p:ph idx="1" type="body"/>
          </p:nvPr>
        </p:nvSpPr>
        <p:spPr>
          <a:xfrm>
            <a:off x="415600" y="1069625"/>
            <a:ext cx="67443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n"/>
              <a:t># are for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#comments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/>
              <a:t>in your script 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Operators:  + - / *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 &lt;-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10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#In this case we're creating a short #vector counting from 5 to 10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#Let's multiply x with all the numbers between 5 #and 10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 &lt;-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endParaRPr sz="1400">
              <a:solidFill>
                <a:srgbClr val="00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 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#type b to see in the console what this #simple vector contains 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#sqrt of myfirstobject?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sqrt(myfirstobject)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62" name="Google Shape;162;p25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3" name="Google Shape;163;p25"/>
          <p:cNvPicPr preferRelativeResize="0"/>
          <p:nvPr/>
        </p:nvPicPr>
        <p:blipFill rotWithShape="1">
          <a:blip r:embed="rId3">
            <a:alphaModFix/>
          </a:blip>
          <a:srcRect b="0" l="0" r="34849" t="0"/>
          <a:stretch/>
        </p:blipFill>
        <p:spPr>
          <a:xfrm>
            <a:off x="7159801" y="3699076"/>
            <a:ext cx="3385349" cy="214708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67058"/>
              </a:srgbClr>
            </a:outerShdw>
          </a:effectLst>
        </p:spPr>
      </p:pic>
      <p:pic>
        <p:nvPicPr>
          <p:cNvPr id="164" name="Google Shape;164;p25"/>
          <p:cNvPicPr preferRelativeResize="0"/>
          <p:nvPr/>
        </p:nvPicPr>
        <p:blipFill rotWithShape="1">
          <a:blip r:embed="rId4">
            <a:alphaModFix/>
          </a:blip>
          <a:srcRect b="0" l="0" r="40348" t="0"/>
          <a:stretch/>
        </p:blipFill>
        <p:spPr>
          <a:xfrm>
            <a:off x="7159801" y="1261426"/>
            <a:ext cx="3385351" cy="227723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  <p:sp>
        <p:nvSpPr>
          <p:cNvPr id="165" name="Google Shape;165;p25"/>
          <p:cNvSpPr txBox="1"/>
          <p:nvPr/>
        </p:nvSpPr>
        <p:spPr>
          <a:xfrm>
            <a:off x="4808650" y="5027050"/>
            <a:ext cx="2129100" cy="941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B45F06"/>
                </a:solidFill>
                <a:latin typeface="Arial"/>
                <a:ea typeface="Arial"/>
                <a:cs typeface="Arial"/>
                <a:sym typeface="Arial"/>
              </a:rPr>
              <a:t>Question 1:</a:t>
            </a:r>
            <a:endParaRPr b="1" i="0" sz="1800" u="none" cap="none" strike="noStrike">
              <a:solidFill>
                <a:srgbClr val="B45F0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Square root of 142?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 Functions</a:t>
            </a:r>
            <a:endParaRPr/>
          </a:p>
        </p:txBody>
      </p:sp>
      <p:sp>
        <p:nvSpPr>
          <p:cNvPr id="171" name="Google Shape;171;p26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 is a higher programming language meaning that the functions (e.q. sqrt(), hist() and maaaany more) were already written for you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Let’s take a look at some functions and at how they can be customized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#Set seed is a function to make a 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#random sample reproducible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?set.seed 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#we can get some info in 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#the help pane by using "?"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set.seed(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42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72" name="Google Shape;172;p26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3" name="Google Shape;173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31919" y="2882351"/>
            <a:ext cx="4424374" cy="286703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  <p:cxnSp>
        <p:nvCxnSpPr>
          <p:cNvPr id="174" name="Google Shape;174;p26"/>
          <p:cNvCxnSpPr/>
          <p:nvPr/>
        </p:nvCxnSpPr>
        <p:spPr>
          <a:xfrm flipH="1" rot="10800000">
            <a:off x="4875650" y="4633325"/>
            <a:ext cx="863700" cy="1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 Functions</a:t>
            </a:r>
            <a:endParaRPr/>
          </a:p>
        </p:txBody>
      </p:sp>
      <p:sp>
        <p:nvSpPr>
          <p:cNvPr id="180" name="Google Shape;180;p27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see how the function is structured and how you can customize the tool “?” is essential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this example we can see what each number within the brackets and commas of the function rnorm does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?rnorm 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#if you leave something between the commas blank it goes #to default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81" name="Google Shape;181;p27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2" name="Google Shape;182;p27"/>
          <p:cNvPicPr preferRelativeResize="0"/>
          <p:nvPr/>
        </p:nvPicPr>
        <p:blipFill rotWithShape="1">
          <a:blip r:embed="rId3">
            <a:alphaModFix/>
          </a:blip>
          <a:srcRect b="40542" l="0" r="3798" t="25607"/>
          <a:stretch/>
        </p:blipFill>
        <p:spPr>
          <a:xfrm>
            <a:off x="1812139" y="4157281"/>
            <a:ext cx="8567725" cy="18700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 Functions</a:t>
            </a:r>
            <a:endParaRPr/>
          </a:p>
        </p:txBody>
      </p:sp>
      <p:sp>
        <p:nvSpPr>
          <p:cNvPr id="188" name="Google Shape;188;p28"/>
          <p:cNvSpPr txBox="1"/>
          <p:nvPr>
            <p:ph idx="1" type="body"/>
          </p:nvPr>
        </p:nvSpPr>
        <p:spPr>
          <a:xfrm>
            <a:off x="415600" y="1069625"/>
            <a:ext cx="77448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see how the function is structured and how you can customize the tool “?” is essential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this example we can see what each number within the brackets and commas of the function rnorm does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?rnorm 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#if you leave something between the commas blank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#it goes to default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b&lt;-rnorm(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120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hist(b)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89" name="Google Shape;189;p28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0" name="Google Shape;190;p28"/>
          <p:cNvPicPr preferRelativeResize="0"/>
          <p:nvPr/>
        </p:nvPicPr>
        <p:blipFill rotWithShape="1">
          <a:blip r:embed="rId3">
            <a:alphaModFix/>
          </a:blip>
          <a:srcRect b="20051" l="0" r="75041" t="0"/>
          <a:stretch/>
        </p:blipFill>
        <p:spPr>
          <a:xfrm>
            <a:off x="8244900" y="1055575"/>
            <a:ext cx="2222776" cy="2878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  <p:pic>
        <p:nvPicPr>
          <p:cNvPr id="191" name="Google Shape;191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05426" y="4060025"/>
            <a:ext cx="3162575" cy="20316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  <p:sp>
        <p:nvSpPr>
          <p:cNvPr id="192" name="Google Shape;192;p28"/>
          <p:cNvSpPr txBox="1"/>
          <p:nvPr/>
        </p:nvSpPr>
        <p:spPr>
          <a:xfrm>
            <a:off x="4391425" y="4449900"/>
            <a:ext cx="2222700" cy="1251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B45F06"/>
                </a:solidFill>
                <a:latin typeface="Arial"/>
                <a:ea typeface="Arial"/>
                <a:cs typeface="Arial"/>
                <a:sym typeface="Arial"/>
              </a:rPr>
              <a:t>Question 2: 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the first number appearing when running b?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Three common </a:t>
            </a:r>
            <a:r>
              <a:rPr b="0" lang="en" sz="1800">
                <a:solidFill>
                  <a:srgbClr val="3C78D8"/>
                </a:solidFill>
                <a:latin typeface="Roboto Mono"/>
                <a:ea typeface="Roboto Mono"/>
                <a:cs typeface="Roboto Mono"/>
                <a:sym typeface="Roboto Mono"/>
              </a:rPr>
              <a:t>Error</a:t>
            </a:r>
            <a:r>
              <a:rPr lang="en"/>
              <a:t> sources in R</a:t>
            </a:r>
            <a:endParaRPr/>
          </a:p>
        </p:txBody>
      </p:sp>
      <p:sp>
        <p:nvSpPr>
          <p:cNvPr id="198" name="Google Shape;198;p29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Installing and loading packages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Case sensitivity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Concatenation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99" name="Google Shape;199;p29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Three common </a:t>
            </a:r>
            <a:r>
              <a:rPr b="0" lang="en" sz="1800">
                <a:solidFill>
                  <a:srgbClr val="3C78D8"/>
                </a:solidFill>
                <a:latin typeface="Roboto Mono"/>
                <a:ea typeface="Roboto Mono"/>
                <a:cs typeface="Roboto Mono"/>
                <a:sym typeface="Roboto Mono"/>
              </a:rPr>
              <a:t>Error</a:t>
            </a:r>
            <a:r>
              <a:rPr lang="en"/>
              <a:t> sources in R</a:t>
            </a:r>
            <a:endParaRPr/>
          </a:p>
        </p:txBody>
      </p:sp>
      <p:sp>
        <p:nvSpPr>
          <p:cNvPr id="205" name="Google Shape;205;p30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Installing and loading packages</a:t>
            </a:r>
            <a:endParaRPr/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 base relies on user contributions (packages) for many of its functions</a:t>
            </a:r>
            <a:endParaRPr/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starting a new session of R the packages need to be loaded each time</a:t>
            </a:r>
            <a:endParaRPr/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Add-on packages may be required when running a script make sure to have them installed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#If you see this in your script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A64D79"/>
                </a:solidFill>
                <a:latin typeface="Roboto Mono"/>
                <a:ea typeface="Roboto Mono"/>
                <a:cs typeface="Roboto Mono"/>
                <a:sym typeface="Roboto Mono"/>
              </a:rPr>
              <a:t>library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"raster"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#or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A64D79"/>
                </a:solidFill>
                <a:latin typeface="Roboto Mono"/>
                <a:ea typeface="Roboto Mono"/>
                <a:cs typeface="Roboto Mono"/>
                <a:sym typeface="Roboto Mono"/>
              </a:rPr>
              <a:t>require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"raster"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#And you don’t have the installed than you should run this line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install.packages(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'raster'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06" name="Google Shape;206;p30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Three common </a:t>
            </a:r>
            <a:r>
              <a:rPr b="0" lang="en" sz="1800">
                <a:solidFill>
                  <a:srgbClr val="3C78D8"/>
                </a:solidFill>
                <a:latin typeface="Roboto Mono"/>
                <a:ea typeface="Roboto Mono"/>
                <a:cs typeface="Roboto Mono"/>
                <a:sym typeface="Roboto Mono"/>
              </a:rPr>
              <a:t>Error</a:t>
            </a:r>
            <a:r>
              <a:rPr lang="en"/>
              <a:t> sources in R</a:t>
            </a:r>
            <a:endParaRPr/>
          </a:p>
        </p:txBody>
      </p:sp>
      <p:sp>
        <p:nvSpPr>
          <p:cNvPr id="212" name="Google Shape;212;p31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Installing and loading packages</a:t>
            </a:r>
            <a:endParaRPr/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n">
                <a:solidFill>
                  <a:srgbClr val="37474F"/>
                </a:solidFill>
              </a:rPr>
              <a:t>During the workshop we will need several packages please install them now:</a:t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114300" marR="2667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# Install all required R packages used in the training</a:t>
            </a:r>
            <a:endParaRPr sz="1400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90500" marR="190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install.packages(c("aqp", "automap", "car", "caret", "e1071",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90500" marR="190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"htmlwidgets", "leaflet", "mapview",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90500" marR="190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"Metrics", "openair", "plotKML", "psych",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90500" marR="190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"quantregForest", "randomForest", "raster",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90500" marR="190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"rasterVis", "reshape", "rgdal", "RSQLite",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90500" marR="190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"snow", "soiltexture", "sf", "sp"))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90500" marR="190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# Alternative spline function using the ihir package if GSIF doesn't install</a:t>
            </a:r>
            <a:endParaRPr sz="1400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90500" marR="190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install.packages("devtools")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90500" marR="190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library(devtools)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90500" marR="190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install_bitbucket("brendo1001/ithir/pkg")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90500" marR="190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>
              <a:solidFill>
                <a:srgbClr val="37474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>
              <a:solidFill>
                <a:srgbClr val="37474F"/>
              </a:solidFill>
            </a:endParaRPr>
          </a:p>
          <a:p>
            <a:pPr indent="0" lvl="0" marL="190500" marR="190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13" name="Google Shape;213;p31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Three common </a:t>
            </a:r>
            <a:r>
              <a:rPr b="0" lang="en" sz="1800">
                <a:solidFill>
                  <a:srgbClr val="3C78D8"/>
                </a:solidFill>
                <a:latin typeface="Roboto Mono"/>
                <a:ea typeface="Roboto Mono"/>
                <a:cs typeface="Roboto Mono"/>
                <a:sym typeface="Roboto Mono"/>
              </a:rPr>
              <a:t>Error</a:t>
            </a:r>
            <a:r>
              <a:rPr lang="en"/>
              <a:t> sources in R</a:t>
            </a:r>
            <a:endParaRPr/>
          </a:p>
        </p:txBody>
      </p:sp>
      <p:sp>
        <p:nvSpPr>
          <p:cNvPr id="219" name="Google Shape;219;p32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3. Concatenation 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c() function allows you to put an entire vector into a function instead of a single value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numbers &lt;-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1:42</a:t>
            </a:r>
            <a:endParaRPr sz="1400">
              <a:solidFill>
                <a:srgbClr val="00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numbers &lt;- numbers[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-5,6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#Error in numbers[-5, 6] : incorrect number 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#of dimensions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numbers &lt;- numbers[-c(5,6)]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numbers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rgbClr val="98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                 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37474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400"/>
          </a:p>
        </p:txBody>
      </p:sp>
      <p:sp>
        <p:nvSpPr>
          <p:cNvPr id="220" name="Google Shape;220;p32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1" name="Google Shape;221;p32"/>
          <p:cNvSpPr txBox="1"/>
          <p:nvPr/>
        </p:nvSpPr>
        <p:spPr>
          <a:xfrm>
            <a:off x="6820275" y="5795825"/>
            <a:ext cx="36510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2" name="Google Shape;222;p32"/>
          <p:cNvPicPr preferRelativeResize="0"/>
          <p:nvPr/>
        </p:nvPicPr>
        <p:blipFill rotWithShape="1">
          <a:blip r:embed="rId3">
            <a:alphaModFix/>
          </a:blip>
          <a:srcRect b="-3826" l="-2380" r="2380" t="3829"/>
          <a:stretch/>
        </p:blipFill>
        <p:spPr>
          <a:xfrm>
            <a:off x="4752175" y="4263129"/>
            <a:ext cx="5853800" cy="1597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Table of contents: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u="sng">
                <a:solidFill>
                  <a:schemeClr val="hlink"/>
                </a:solidFill>
                <a:hlinkClick action="ppaction://hlinksldjump" r:id="rId3"/>
              </a:rPr>
              <a:t>What is and why R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u="sng">
                <a:solidFill>
                  <a:schemeClr val="hlink"/>
                </a:solidFill>
                <a:hlinkClick action="ppaction://hlinksldjump" r:id="rId4"/>
              </a:rPr>
              <a:t>Additional learning material for after you’re done with this course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u="sng">
                <a:solidFill>
                  <a:schemeClr val="hlink"/>
                </a:solidFill>
              </a:rPr>
              <a:t>RStudio orientation, how to take advantage of the GUI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u="sng">
                <a:solidFill>
                  <a:schemeClr val="hlink"/>
                </a:solidFill>
                <a:hlinkClick action="ppaction://hlinksldjump" r:id="rId5"/>
              </a:rPr>
              <a:t>Creating your first object and doing basic arithmetics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u="sng">
                <a:solidFill>
                  <a:schemeClr val="hlink"/>
                </a:solidFill>
                <a:hlinkClick action="ppaction://hlinksldjump" r:id="rId6"/>
              </a:rPr>
              <a:t>Functions - How to tweak them for what you need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u="sng">
                <a:solidFill>
                  <a:schemeClr val="hlink"/>
                </a:solidFill>
                <a:hlinkClick action="ppaction://hlinksldjump" r:id="rId7"/>
              </a:rPr>
              <a:t>Three common beginner’s mistakes in R and how to avoid them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u="sng">
                <a:solidFill>
                  <a:schemeClr val="hlink"/>
                </a:solidFill>
                <a:hlinkClick action="ppaction://hlinksldjump" r:id="rId8"/>
              </a:rPr>
              <a:t>What are indices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u="sng">
                <a:solidFill>
                  <a:schemeClr val="hlink"/>
                </a:solidFill>
                <a:hlinkClick action="ppaction://hlinksldjump" r:id="rId9"/>
              </a:rPr>
              <a:t>Types of objects in R with a focus on dataframes</a:t>
            </a:r>
            <a:r>
              <a:rPr lang="en"/>
              <a:t>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u="sng">
                <a:solidFill>
                  <a:schemeClr val="hlink"/>
                </a:solidFill>
                <a:hlinkClick action="ppaction://hlinksldjump" r:id="rId10"/>
              </a:rPr>
              <a:t>Conditional selection, logic operators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u="sng">
                <a:solidFill>
                  <a:schemeClr val="hlink"/>
                </a:solidFill>
                <a:hlinkClick action="ppaction://hlinksldjump" r:id="rId11"/>
              </a:rPr>
              <a:t>Remove outliers and NAs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u="sng">
                <a:solidFill>
                  <a:schemeClr val="hlink"/>
                </a:solidFill>
              </a:rPr>
              <a:t>Basic graphs in R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u="sng">
                <a:solidFill>
                  <a:schemeClr val="hlink"/>
                </a:solidFill>
                <a:hlinkClick action="ppaction://hlinksldjump" r:id="rId12"/>
              </a:rPr>
              <a:t>Getting spatial</a:t>
            </a:r>
            <a:endParaRPr/>
          </a:p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3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Types of Objects in R</a:t>
            </a:r>
            <a:endParaRPr/>
          </a:p>
        </p:txBody>
      </p:sp>
      <p:sp>
        <p:nvSpPr>
          <p:cNvPr id="228" name="Google Shape;228;p33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</a:t>
            </a:r>
            <a:r>
              <a:rPr i="1" lang="en"/>
              <a:t>data object</a:t>
            </a:r>
            <a:r>
              <a:rPr lang="en"/>
              <a:t>  can be a dataframe, a result of a calculation, a function etc., that you assign a name to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 are different </a:t>
            </a:r>
            <a:r>
              <a:rPr i="1" lang="en"/>
              <a:t>object classes </a:t>
            </a:r>
            <a:r>
              <a:rPr lang="en"/>
              <a:t>(factor, integer, numeric, etc.) that determine what you can do with an object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"/>
              <a:t>Lists </a:t>
            </a:r>
            <a:r>
              <a:rPr lang="en"/>
              <a:t>are a collection of objects or different data types 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29" name="Google Shape;229;p33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0" name="Google Shape;230;p33"/>
          <p:cNvPicPr preferRelativeResize="0"/>
          <p:nvPr/>
        </p:nvPicPr>
        <p:blipFill rotWithShape="1">
          <a:blip r:embed="rId3">
            <a:alphaModFix/>
          </a:blip>
          <a:srcRect b="0" l="0" r="0" t="9730"/>
          <a:stretch/>
        </p:blipFill>
        <p:spPr>
          <a:xfrm>
            <a:off x="2869426" y="4342551"/>
            <a:ext cx="1857375" cy="1375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  <p:pic>
        <p:nvPicPr>
          <p:cNvPr id="231" name="Google Shape;231;p33"/>
          <p:cNvPicPr preferRelativeResize="0"/>
          <p:nvPr/>
        </p:nvPicPr>
        <p:blipFill rotWithShape="1">
          <a:blip r:embed="rId4">
            <a:alphaModFix/>
          </a:blip>
          <a:srcRect b="0" l="0" r="0" t="15539"/>
          <a:stretch/>
        </p:blipFill>
        <p:spPr>
          <a:xfrm>
            <a:off x="5503626" y="4289413"/>
            <a:ext cx="676275" cy="1375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  <p:pic>
        <p:nvPicPr>
          <p:cNvPr id="232" name="Google Shape;232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56725" y="4292961"/>
            <a:ext cx="1160100" cy="147485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  <p:sp>
        <p:nvSpPr>
          <p:cNvPr id="233" name="Google Shape;233;p33"/>
          <p:cNvSpPr txBox="1"/>
          <p:nvPr/>
        </p:nvSpPr>
        <p:spPr>
          <a:xfrm>
            <a:off x="2950475" y="3995750"/>
            <a:ext cx="1322700" cy="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frame: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33"/>
          <p:cNvSpPr txBox="1"/>
          <p:nvPr/>
        </p:nvSpPr>
        <p:spPr>
          <a:xfrm>
            <a:off x="5136350" y="3995750"/>
            <a:ext cx="1769700" cy="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Numeric Vector: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33"/>
          <p:cNvSpPr txBox="1"/>
          <p:nvPr/>
        </p:nvSpPr>
        <p:spPr>
          <a:xfrm>
            <a:off x="6956725" y="3995750"/>
            <a:ext cx="1322700" cy="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Time series: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Datasets and dataframes</a:t>
            </a:r>
            <a:endParaRPr/>
          </a:p>
        </p:txBody>
      </p:sp>
      <p:sp>
        <p:nvSpPr>
          <p:cNvPr id="241" name="Google Shape;241;p34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Columns can have different data types (numeric, integer, logical, character, factor)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 columns must have the same length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42" name="Google Shape;242;p34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3" name="Google Shape;243;p34"/>
          <p:cNvSpPr txBox="1"/>
          <p:nvPr/>
        </p:nvSpPr>
        <p:spPr>
          <a:xfrm>
            <a:off x="2271188" y="2927850"/>
            <a:ext cx="1322700" cy="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frame: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4" name="Google Shape;24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71200" y="3306301"/>
            <a:ext cx="4133850" cy="229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5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Indices</a:t>
            </a:r>
            <a:endParaRPr/>
          </a:p>
        </p:txBody>
      </p:sp>
      <p:sp>
        <p:nvSpPr>
          <p:cNvPr id="250" name="Google Shape;250;p35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Numbers within the [ ] indicate the position of an object, e.g. in vectors  the position of a number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 &lt;- </a:t>
            </a:r>
            <a:r>
              <a:rPr lang="en" sz="14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4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42 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 &lt;- dat[- </a:t>
            </a:r>
            <a:r>
              <a:rPr lang="en" sz="14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14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#[]are indices  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 &lt;- dat[-c(</a:t>
            </a:r>
            <a:r>
              <a:rPr lang="en" sz="14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14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)];dat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 &lt;- </a:t>
            </a:r>
            <a:r>
              <a:rPr lang="en" sz="14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4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42 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rgbClr val="98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                 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37474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400"/>
          </a:p>
        </p:txBody>
      </p:sp>
      <p:sp>
        <p:nvSpPr>
          <p:cNvPr id="251" name="Google Shape;251;p35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2" name="Google Shape;252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88600" y="2544476"/>
            <a:ext cx="4104150" cy="210000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  <p:sp>
        <p:nvSpPr>
          <p:cNvPr id="253" name="Google Shape;253;p35"/>
          <p:cNvSpPr/>
          <p:nvPr/>
        </p:nvSpPr>
        <p:spPr>
          <a:xfrm>
            <a:off x="6820275" y="3242400"/>
            <a:ext cx="424500" cy="186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35"/>
          <p:cNvSpPr txBox="1"/>
          <p:nvPr/>
        </p:nvSpPr>
        <p:spPr>
          <a:xfrm>
            <a:off x="6820275" y="5795825"/>
            <a:ext cx="36510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35"/>
          <p:cNvSpPr txBox="1"/>
          <p:nvPr/>
        </p:nvSpPr>
        <p:spPr>
          <a:xfrm>
            <a:off x="2552525" y="5009225"/>
            <a:ext cx="6118500" cy="1036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B45F06"/>
                </a:solidFill>
                <a:latin typeface="Arial"/>
                <a:ea typeface="Arial"/>
                <a:cs typeface="Arial"/>
                <a:sym typeface="Arial"/>
              </a:rPr>
              <a:t>Question 3: 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numbers do you have to insert to get rid of the numbers 9 and 42? 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 &lt;- dat[-c(</a:t>
            </a:r>
            <a:r>
              <a:rPr b="0" i="0" lang="en" sz="14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?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b="0" i="0" lang="en" sz="14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?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)];dat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6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Datasets and dataframes</a:t>
            </a:r>
            <a:endParaRPr/>
          </a:p>
        </p:txBody>
      </p:sp>
      <p:sp>
        <p:nvSpPr>
          <p:cNvPr id="261" name="Google Shape;261;p36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 has many example datasets to practice on (e.g. iris and mtcars)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this example we’re going to use iris and assign it to the object data.frame </a:t>
            </a:r>
            <a:r>
              <a:rPr b="1" lang="en"/>
              <a:t>dat. 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 &lt;- data.frame(iris)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Here are some ways to explore your dataframe.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View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(dat)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#Opens up a window showing you the whole dataset. 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#You can also open it from the global environment by clicking on it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head(dat) 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#first 6 observations. tail(dat) gives you the last 6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names(dat)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 #Tells you the names and position of each variable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str(dat)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#how many variables, observations, the class/type of data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summary(dat)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#Tells you about the distribution of the data 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#Minimum, Mean,Median,Maximum of each variable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400"/>
          </a:p>
        </p:txBody>
      </p:sp>
      <p:sp>
        <p:nvSpPr>
          <p:cNvPr id="262" name="Google Shape;262;p36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3" name="Google Shape;263;p36"/>
          <p:cNvSpPr txBox="1"/>
          <p:nvPr/>
        </p:nvSpPr>
        <p:spPr>
          <a:xfrm>
            <a:off x="7265700" y="2345100"/>
            <a:ext cx="2266800" cy="970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B45F06"/>
                </a:solidFill>
                <a:latin typeface="Arial"/>
                <a:ea typeface="Arial"/>
                <a:cs typeface="Arial"/>
                <a:sym typeface="Arial"/>
              </a:rPr>
              <a:t>Question 4: 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What’s the mean overall petal length?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7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Datasets and dataframes</a:t>
            </a:r>
            <a:endParaRPr/>
          </a:p>
        </p:txBody>
      </p:sp>
      <p:sp>
        <p:nvSpPr>
          <p:cNvPr id="269" name="Google Shape;269;p37"/>
          <p:cNvSpPr txBox="1"/>
          <p:nvPr>
            <p:ph idx="1" type="body"/>
          </p:nvPr>
        </p:nvSpPr>
        <p:spPr>
          <a:xfrm>
            <a:off x="415600" y="1069625"/>
            <a:ext cx="89685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 has many example datasets to practice on (e.g. iris and mtcars)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this example we’re going to use iris and assign it to the object data.frame </a:t>
            </a:r>
            <a:r>
              <a:rPr b="1" lang="en"/>
              <a:t>dat </a:t>
            </a:r>
            <a:endParaRPr b="1"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 &lt;- data.frame(iris)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Here are some ways to explore your dataframe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#Visually explore specific columns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hist(dat$Sep</a:t>
            </a: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al.Width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#The $ sign allows you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#to select specific columns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plot(dat$Sepal.</a:t>
            </a: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Length, dat$Petal.Length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boxplot(dat$Petal.Width)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400"/>
          </a:p>
        </p:txBody>
      </p:sp>
      <p:sp>
        <p:nvSpPr>
          <p:cNvPr id="270" name="Google Shape;270;p37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1" name="Google Shape;271;p37"/>
          <p:cNvPicPr preferRelativeResize="0"/>
          <p:nvPr/>
        </p:nvPicPr>
        <p:blipFill rotWithShape="1">
          <a:blip r:embed="rId3">
            <a:alphaModFix/>
          </a:blip>
          <a:srcRect b="32888" l="0" r="82380" t="51552"/>
          <a:stretch/>
        </p:blipFill>
        <p:spPr>
          <a:xfrm>
            <a:off x="6676725" y="3595575"/>
            <a:ext cx="3786374" cy="181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5400000">
            <a:off x="8449175" y="1423351"/>
            <a:ext cx="2586600" cy="1851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8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Datasets and dataframes</a:t>
            </a:r>
            <a:endParaRPr/>
          </a:p>
        </p:txBody>
      </p:sp>
      <p:sp>
        <p:nvSpPr>
          <p:cNvPr id="278" name="Google Shape;278;p38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Let’s add another column. The new column will contain the species names with the number 2 attached to them and will be called “Species2”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dat$Species2 &lt;- paste(dat$Species,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#with the $ sign you can #create a new column. The paste function allows you to add #sequences to characters. This is useful when creating an ID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View(dat)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n">
                <a:solidFill>
                  <a:srgbClr val="37474F"/>
                </a:solidFill>
              </a:rPr>
              <a:t>Let’s check out the class type of the new column and change it to factor</a:t>
            </a:r>
            <a:endParaRPr>
              <a:solidFill>
                <a:srgbClr val="37474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str(dat)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dat$Species2 &lt;- </a:t>
            </a:r>
            <a:r>
              <a:rPr lang="en" sz="14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.factor(dat$Species2); str(dat)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400"/>
          </a:p>
        </p:txBody>
      </p:sp>
      <p:sp>
        <p:nvSpPr>
          <p:cNvPr id="279" name="Google Shape;279;p38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9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Datasets and dataframes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85" name="Google Shape;285;p39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change the name of the columns we can use setnames()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names(dat)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#check the name and position of each variable in the #console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[1]"Sepal.Length""Sepal.Width""Petal.Length""Petal.Width""Species"   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 &lt;- setNames(dat, c(</a:t>
            </a:r>
            <a:r>
              <a:rPr lang="en" sz="14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"SL"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14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"SW"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14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"PL"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14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"PW"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14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"S"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)) ;head(dat)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#the ; allows you to run two commands in the same line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Calculate the mean Petal.Length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mean(dat$PL)</a:t>
            </a:r>
            <a:endParaRPr>
              <a:solidFill>
                <a:srgbClr val="434343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400"/>
          </a:p>
        </p:txBody>
      </p:sp>
      <p:sp>
        <p:nvSpPr>
          <p:cNvPr id="286" name="Google Shape;286;p39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7" name="Google Shape;287;p39"/>
          <p:cNvSpPr txBox="1"/>
          <p:nvPr/>
        </p:nvSpPr>
        <p:spPr>
          <a:xfrm>
            <a:off x="6519125" y="4078300"/>
            <a:ext cx="2266800" cy="1333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B45F06"/>
                </a:solidFill>
                <a:latin typeface="Arial"/>
                <a:ea typeface="Arial"/>
                <a:cs typeface="Arial"/>
                <a:sym typeface="Arial"/>
              </a:rPr>
              <a:t>Question 5: 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What’s the standard deviation of the petal length?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0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Working directory</a:t>
            </a:r>
            <a:endParaRPr/>
          </a:p>
        </p:txBody>
      </p:sp>
      <p:sp>
        <p:nvSpPr>
          <p:cNvPr id="293" name="Google Shape;293;p40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To tell R in which folder we are working we need to set the </a:t>
            </a:r>
            <a:r>
              <a:rPr i="1" lang="en"/>
              <a:t>working directory</a:t>
            </a:r>
            <a:r>
              <a:rPr lang="en"/>
              <a:t> with the setwd() function. Ideally the working directory should contain all the folders and files needed to execute the script in its entirety.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#Tell R in which folder you are working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 R understand / and \\ but not \ (standard in windows)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setwd(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“path to the folder ”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94" name="Google Shape;294;p40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1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Exporting a dataset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300" name="Google Shape;300;p41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n">
                <a:solidFill>
                  <a:srgbClr val="37474F"/>
                </a:solidFill>
              </a:rPr>
              <a:t>Let’s try exporting the train dataset as a csv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write.csv(dat, file=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"iris2.csv"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#Put the 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#name of the file in ""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#If you want to save the file somewhere else other than the wd you #just have to specify where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write.csv(dat, file=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"folder_path/iris2.csv"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can export it into other formats as well with the functions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write.table()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#Saves it as a .txt file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write.xlsx()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#it requires the package xlsx 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400"/>
          </a:p>
        </p:txBody>
      </p:sp>
      <p:sp>
        <p:nvSpPr>
          <p:cNvPr id="301" name="Google Shape;301;p41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2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How to import datasets </a:t>
            </a:r>
            <a:endParaRPr/>
          </a:p>
        </p:txBody>
      </p:sp>
      <p:sp>
        <p:nvSpPr>
          <p:cNvPr id="307" name="Google Shape;307;p42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iris2 &lt;- read.csv(file.choose()) 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#with file.choose() you don't #have to write file location BUT it can freeze your R session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read.table()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 for .txt files </a:t>
            </a:r>
            <a:r>
              <a:rPr lang="en" sz="14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14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read.xlsx()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 requires the package xlsx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308" name="Google Shape;308;p42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9" name="Google Shape;309;p42"/>
          <p:cNvPicPr preferRelativeResize="0"/>
          <p:nvPr/>
        </p:nvPicPr>
        <p:blipFill rotWithShape="1">
          <a:blip r:embed="rId3">
            <a:alphaModFix/>
          </a:blip>
          <a:srcRect b="29022" l="0" r="25228" t="0"/>
          <a:stretch/>
        </p:blipFill>
        <p:spPr>
          <a:xfrm>
            <a:off x="1835701" y="3241300"/>
            <a:ext cx="6694675" cy="266375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42"/>
          <p:cNvSpPr/>
          <p:nvPr/>
        </p:nvSpPr>
        <p:spPr>
          <a:xfrm>
            <a:off x="2575480" y="3429012"/>
            <a:ext cx="1304150" cy="715875"/>
          </a:xfrm>
          <a:custGeom>
            <a:rect b="b" l="l" r="r" t="t"/>
            <a:pathLst>
              <a:path extrusionOk="0" h="28635" w="52166">
                <a:moveTo>
                  <a:pt x="30750" y="2647"/>
                </a:moveTo>
                <a:cubicBezTo>
                  <a:pt x="36129" y="1302"/>
                  <a:pt x="42480" y="3238"/>
                  <a:pt x="46915" y="6566"/>
                </a:cubicBezTo>
                <a:cubicBezTo>
                  <a:pt x="51553" y="10046"/>
                  <a:pt x="54188" y="19858"/>
                  <a:pt x="49855" y="23711"/>
                </a:cubicBezTo>
                <a:cubicBezTo>
                  <a:pt x="44230" y="28712"/>
                  <a:pt x="35338" y="28610"/>
                  <a:pt x="27811" y="28610"/>
                </a:cubicBezTo>
                <a:cubicBezTo>
                  <a:pt x="18255" y="28610"/>
                  <a:pt x="5141" y="27360"/>
                  <a:pt x="869" y="18812"/>
                </a:cubicBezTo>
                <a:cubicBezTo>
                  <a:pt x="-1844" y="13384"/>
                  <a:pt x="3246" y="5637"/>
                  <a:pt x="8217" y="2157"/>
                </a:cubicBezTo>
                <a:cubicBezTo>
                  <a:pt x="13033" y="-1214"/>
                  <a:pt x="20393" y="-24"/>
                  <a:pt x="25852" y="2157"/>
                </a:cubicBezTo>
              </a:path>
            </a:pathLst>
          </a:custGeom>
          <a:noFill/>
          <a:ln cap="flat" cmpd="sng" w="38100">
            <a:solidFill>
              <a:srgbClr val="8520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is R?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 is a high level programming language and environment for statistical computing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provides a wide variety of statistical (e.g. linear modeling, statistical tests, time-series, classification, clustering, etc.) and graphical methods, and is highly extensible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It’s Open Source, meaning that it’s not only free but also based on the contribution of Users → modular package structure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Add-ons (in R lingo “Packages”) extend the applicability of R to many fields, like in our case for geostatistics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e.g.</a:t>
            </a:r>
            <a:r>
              <a:rPr lang="en" sz="3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2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install.packages(</a:t>
            </a:r>
            <a:r>
              <a:rPr lang="en" sz="24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'raster'</a:t>
            </a:r>
            <a:r>
              <a:rPr lang="en" sz="2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2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3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Importing data with readr</a:t>
            </a:r>
            <a:endParaRPr/>
          </a:p>
        </p:txBody>
      </p:sp>
      <p:sp>
        <p:nvSpPr>
          <p:cNvPr id="316" name="Google Shape;316;p43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317" name="Google Shape;317;p43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8" name="Google Shape;318;p43"/>
          <p:cNvPicPr preferRelativeResize="0"/>
          <p:nvPr/>
        </p:nvPicPr>
        <p:blipFill rotWithShape="1">
          <a:blip r:embed="rId3">
            <a:alphaModFix/>
          </a:blip>
          <a:srcRect b="48130" l="49318" r="0" t="0"/>
          <a:stretch/>
        </p:blipFill>
        <p:spPr>
          <a:xfrm>
            <a:off x="1835688" y="1662176"/>
            <a:ext cx="7765526" cy="4304901"/>
          </a:xfrm>
          <a:prstGeom prst="rect">
            <a:avLst/>
          </a:prstGeom>
          <a:noFill/>
          <a:ln cap="flat" cmpd="sng" w="9525">
            <a:solidFill>
              <a:srgbClr val="D81B6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4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Importing data with readr</a:t>
            </a:r>
            <a:endParaRPr/>
          </a:p>
        </p:txBody>
      </p:sp>
      <p:sp>
        <p:nvSpPr>
          <p:cNvPr id="324" name="Google Shape;324;p44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325" name="Google Shape;325;p44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6" name="Google Shape;326;p44"/>
          <p:cNvPicPr preferRelativeResize="0"/>
          <p:nvPr/>
        </p:nvPicPr>
        <p:blipFill rotWithShape="1">
          <a:blip r:embed="rId3">
            <a:alphaModFix/>
          </a:blip>
          <a:srcRect b="44708" l="0" r="64640" t="0"/>
          <a:stretch/>
        </p:blipFill>
        <p:spPr>
          <a:xfrm>
            <a:off x="1835700" y="1662175"/>
            <a:ext cx="5229576" cy="4429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44"/>
          <p:cNvSpPr/>
          <p:nvPr/>
        </p:nvSpPr>
        <p:spPr>
          <a:xfrm rot="10658843">
            <a:off x="6673934" y="5333601"/>
            <a:ext cx="686979" cy="17024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44"/>
          <p:cNvSpPr txBox="1"/>
          <p:nvPr/>
        </p:nvSpPr>
        <p:spPr>
          <a:xfrm>
            <a:off x="7065275" y="1662175"/>
            <a:ext cx="23313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You can define the data type of a specific variable directly when importing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this example we’re defining that the species is a factor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5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334" name="Google Shape;334;p45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5" name="Google Shape;335;p45"/>
          <p:cNvPicPr preferRelativeResize="0"/>
          <p:nvPr/>
        </p:nvPicPr>
        <p:blipFill rotWithShape="1">
          <a:blip r:embed="rId3">
            <a:alphaModFix/>
          </a:blip>
          <a:srcRect b="0" l="0" r="11150" t="3175"/>
          <a:stretch/>
        </p:blipFill>
        <p:spPr>
          <a:xfrm>
            <a:off x="1524000" y="1007450"/>
            <a:ext cx="9144002" cy="50860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6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Conditional Selection []</a:t>
            </a:r>
            <a:endParaRPr/>
          </a:p>
        </p:txBody>
      </p:sp>
      <p:sp>
        <p:nvSpPr>
          <p:cNvPr id="341" name="Google Shape;341;p46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Show only certain rows or columns [</a:t>
            </a:r>
            <a:r>
              <a:rPr lang="en">
                <a:solidFill>
                  <a:srgbClr val="0000FF"/>
                </a:solidFill>
              </a:rPr>
              <a:t>row index</a:t>
            </a:r>
            <a:r>
              <a:rPr lang="en"/>
              <a:t> , </a:t>
            </a:r>
            <a:r>
              <a:rPr lang="en">
                <a:solidFill>
                  <a:srgbClr val="0000FF"/>
                </a:solidFill>
              </a:rPr>
              <a:t>column index</a:t>
            </a:r>
            <a:r>
              <a:rPr lang="en"/>
              <a:t>] a way to remember this is by saying: rows </a:t>
            </a:r>
            <a:r>
              <a:rPr lang="en">
                <a:solidFill>
                  <a:srgbClr val="FF0000"/>
                </a:solidFill>
              </a:rPr>
              <a:t>c</a:t>
            </a:r>
            <a:r>
              <a:rPr lang="en"/>
              <a:t>omma </a:t>
            </a:r>
            <a:r>
              <a:rPr lang="en">
                <a:solidFill>
                  <a:srgbClr val="FF0000"/>
                </a:solidFill>
              </a:rPr>
              <a:t>c</a:t>
            </a:r>
            <a:r>
              <a:rPr lang="en"/>
              <a:t>olumn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dat[c(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), ]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#by leaving the section after the comma blank we’re selecting all the columns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 dat &lt;- dat[ , -6];head(dat)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#let’s get rid of the last column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This is one way to create a random subsample of the data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>
                <a:solidFill>
                  <a:srgbClr val="6AA84F"/>
                </a:solidFill>
              </a:rPr>
              <a:t> 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#Create a random subset with 85% of the data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smp_size &lt;- as.integer(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0.85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* nrow(dat))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#define the subsample size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train_ind &lt;- sample(seq_len(nrow(dat)), size = smp_size)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train &lt;- dat[train_ind, ] 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test &lt;- dat[-train_ind, ]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wrist.csv(train, file =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"train_iris.csv"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wrist.csv(test, file =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"test_iris.csv"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342" name="Google Shape;342;p46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3" name="Google Shape;343;p46"/>
          <p:cNvSpPr txBox="1"/>
          <p:nvPr/>
        </p:nvSpPr>
        <p:spPr>
          <a:xfrm>
            <a:off x="6752150" y="4752350"/>
            <a:ext cx="2266800" cy="1152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B45F06"/>
                </a:solidFill>
                <a:latin typeface="Arial"/>
                <a:ea typeface="Arial"/>
                <a:cs typeface="Arial"/>
                <a:sym typeface="Arial"/>
              </a:rPr>
              <a:t>Question 6: 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number is in column 3 row 42?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7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Other logical operators</a:t>
            </a:r>
            <a:endParaRPr/>
          </a:p>
        </p:txBody>
      </p:sp>
      <p:sp>
        <p:nvSpPr>
          <p:cNvPr id="349" name="Google Shape;349;p47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==, &gt;, &gt;=, &lt;, &lt;=, !=,  &amp;, | , %in%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Let’s subset the data for petals with a length greater than 5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Subset &lt;- dat[dat$PL&gt;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,]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Let’s subset the data for petals with a length greater than 5 AND that are of the Setosa species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dat[dat$PL &gt;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&amp; dat$S ==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"virginica"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]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Let’s subset the data for petals with a length greater than 5 OR that have sepals longer than 3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dat[dat$PL &gt;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| dat$SL &gt;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]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0" name="Google Shape;350;p47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1" name="Google Shape;351;p47"/>
          <p:cNvSpPr txBox="1"/>
          <p:nvPr/>
        </p:nvSpPr>
        <p:spPr>
          <a:xfrm>
            <a:off x="6506075" y="4516950"/>
            <a:ext cx="2646300" cy="1087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B45F06"/>
                </a:solidFill>
                <a:latin typeface="Arial"/>
                <a:ea typeface="Arial"/>
                <a:cs typeface="Arial"/>
                <a:sym typeface="Arial"/>
              </a:rPr>
              <a:t>Question 7: 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many observations are in the object Subset?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8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Other logical operators</a:t>
            </a:r>
            <a:endParaRPr/>
          </a:p>
        </p:txBody>
      </p:sp>
      <p:sp>
        <p:nvSpPr>
          <p:cNvPr id="357" name="Google Shape;357;p48"/>
          <p:cNvSpPr txBox="1"/>
          <p:nvPr>
            <p:ph idx="1" type="body"/>
          </p:nvPr>
        </p:nvSpPr>
        <p:spPr>
          <a:xfrm>
            <a:off x="415600" y="1069625"/>
            <a:ext cx="8001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%in% allows you to verify if an element is part of another object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can be used for instance to get rid of outliers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Let’s add an outlier in our iris dataset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dat[c(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9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6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),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]=c(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20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24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15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42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View(dat)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358" name="Google Shape;358;p48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9" name="Google Shape;359;p48"/>
          <p:cNvPicPr preferRelativeResize="0"/>
          <p:nvPr/>
        </p:nvPicPr>
        <p:blipFill rotWithShape="1">
          <a:blip r:embed="rId3">
            <a:alphaModFix/>
          </a:blip>
          <a:srcRect b="0" l="46960" r="25687" t="49520"/>
          <a:stretch/>
        </p:blipFill>
        <p:spPr>
          <a:xfrm>
            <a:off x="6198376" y="4712801"/>
            <a:ext cx="796625" cy="843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  <p:pic>
        <p:nvPicPr>
          <p:cNvPr id="360" name="Google Shape;360;p48"/>
          <p:cNvPicPr preferRelativeResize="0"/>
          <p:nvPr/>
        </p:nvPicPr>
        <p:blipFill rotWithShape="1">
          <a:blip r:embed="rId3">
            <a:alphaModFix/>
          </a:blip>
          <a:srcRect b="0" l="46960" r="25687" t="49520"/>
          <a:stretch/>
        </p:blipFill>
        <p:spPr>
          <a:xfrm>
            <a:off x="9086326" y="1313226"/>
            <a:ext cx="796625" cy="843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  <p:pic>
        <p:nvPicPr>
          <p:cNvPr id="361" name="Google Shape;361;p48"/>
          <p:cNvPicPr preferRelativeResize="0"/>
          <p:nvPr/>
        </p:nvPicPr>
        <p:blipFill rotWithShape="1">
          <a:blip r:embed="rId3">
            <a:alphaModFix/>
          </a:blip>
          <a:srcRect b="0" l="46960" r="25687" t="49520"/>
          <a:stretch/>
        </p:blipFill>
        <p:spPr>
          <a:xfrm>
            <a:off x="7922526" y="1370976"/>
            <a:ext cx="796625" cy="843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  <p:pic>
        <p:nvPicPr>
          <p:cNvPr id="362" name="Google Shape;362;p48"/>
          <p:cNvPicPr preferRelativeResize="0"/>
          <p:nvPr/>
        </p:nvPicPr>
        <p:blipFill rotWithShape="1">
          <a:blip r:embed="rId3">
            <a:alphaModFix/>
          </a:blip>
          <a:srcRect b="0" l="0" r="0" t="47737"/>
          <a:stretch/>
        </p:blipFill>
        <p:spPr>
          <a:xfrm>
            <a:off x="7565975" y="2791626"/>
            <a:ext cx="2813400" cy="843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  <p:pic>
        <p:nvPicPr>
          <p:cNvPr id="363" name="Google Shape;363;p48"/>
          <p:cNvPicPr preferRelativeResize="0"/>
          <p:nvPr/>
        </p:nvPicPr>
        <p:blipFill rotWithShape="1">
          <a:blip r:embed="rId3">
            <a:alphaModFix/>
          </a:blip>
          <a:srcRect b="0" l="46960" r="25687" t="49520"/>
          <a:stretch/>
        </p:blipFill>
        <p:spPr>
          <a:xfrm>
            <a:off x="6388814" y="2814264"/>
            <a:ext cx="796625" cy="843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  <p:sp>
        <p:nvSpPr>
          <p:cNvPr id="364" name="Google Shape;364;p48"/>
          <p:cNvSpPr txBox="1"/>
          <p:nvPr/>
        </p:nvSpPr>
        <p:spPr>
          <a:xfrm>
            <a:off x="8614775" y="1515763"/>
            <a:ext cx="7158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==</a:t>
            </a:r>
            <a:endParaRPr b="1" i="0" sz="2400" u="none" cap="none" strike="noStrik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48"/>
          <p:cNvSpPr txBox="1"/>
          <p:nvPr/>
        </p:nvSpPr>
        <p:spPr>
          <a:xfrm>
            <a:off x="7069625" y="2903313"/>
            <a:ext cx="7158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==</a:t>
            </a:r>
            <a:endParaRPr b="1" i="0" sz="2400" u="none" cap="none" strike="noStrik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48"/>
          <p:cNvSpPr txBox="1"/>
          <p:nvPr/>
        </p:nvSpPr>
        <p:spPr>
          <a:xfrm>
            <a:off x="6952025" y="4886875"/>
            <a:ext cx="11250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%in%</a:t>
            </a:r>
            <a:endParaRPr b="1" i="0" sz="2400" u="none" cap="none" strike="noStrik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48"/>
          <p:cNvSpPr txBox="1"/>
          <p:nvPr/>
        </p:nvSpPr>
        <p:spPr>
          <a:xfrm>
            <a:off x="8698800" y="2110200"/>
            <a:ext cx="1125000" cy="3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TRUE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48"/>
          <p:cNvSpPr txBox="1"/>
          <p:nvPr/>
        </p:nvSpPr>
        <p:spPr>
          <a:xfrm>
            <a:off x="8614775" y="5641900"/>
            <a:ext cx="1125000" cy="3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TRUE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48"/>
          <p:cNvSpPr txBox="1"/>
          <p:nvPr/>
        </p:nvSpPr>
        <p:spPr>
          <a:xfrm>
            <a:off x="8520700" y="3650800"/>
            <a:ext cx="1125000" cy="3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FALSE</a:t>
            </a:r>
            <a:endParaRPr b="1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0" name="Google Shape;370;p48"/>
          <p:cNvPicPr preferRelativeResize="0"/>
          <p:nvPr/>
        </p:nvPicPr>
        <p:blipFill rotWithShape="1">
          <a:blip r:embed="rId3">
            <a:alphaModFix/>
          </a:blip>
          <a:srcRect b="0" l="0" r="0" t="47737"/>
          <a:stretch/>
        </p:blipFill>
        <p:spPr>
          <a:xfrm>
            <a:off x="7854600" y="4678151"/>
            <a:ext cx="2813400" cy="843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9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How to remove outliers </a:t>
            </a:r>
            <a:endParaRPr/>
          </a:p>
        </p:txBody>
      </p:sp>
      <p:sp>
        <p:nvSpPr>
          <p:cNvPr id="376" name="Google Shape;376;p49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out &lt;-boxplot(dat$PW, range =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1.5</a:t>
            </a: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plot= FALSE)$out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out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 &lt;- dat[-which(dat$PW </a:t>
            </a: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%in%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out),] ;boxplot(dat$PW)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View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(dat)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boxplot(dat$PW)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377" name="Google Shape;377;p49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78" name="Google Shape;378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59800" y="3080575"/>
            <a:ext cx="2422550" cy="283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37150" y="3161975"/>
            <a:ext cx="2205200" cy="277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0"/>
          <p:cNvSpPr txBox="1"/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ourier New"/>
              <a:buNone/>
            </a:pPr>
            <a:r>
              <a:rPr lang="en"/>
              <a:t>R Basics</a:t>
            </a:r>
            <a:endParaRPr/>
          </a:p>
        </p:txBody>
      </p:sp>
      <p:sp>
        <p:nvSpPr>
          <p:cNvPr id="385" name="Google Shape;385;p50"/>
          <p:cNvSpPr txBox="1"/>
          <p:nvPr>
            <p:ph idx="1" type="subTitle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Spatial data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1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Rasters vs. Vectors</a:t>
            </a:r>
            <a:endParaRPr/>
          </a:p>
        </p:txBody>
      </p:sp>
      <p:sp>
        <p:nvSpPr>
          <p:cNvPr id="391" name="Google Shape;391;p51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Raster: surface divided into a regular grid of cells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storing data that varies continuously, as in a satellite image, a surface of chemical concentrations or an elevation surface.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Most common format: GeoTiff (.tif)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92" name="Google Shape;392;p51"/>
          <p:cNvPicPr preferRelativeResize="0"/>
          <p:nvPr/>
        </p:nvPicPr>
        <p:blipFill rotWithShape="1">
          <a:blip r:embed="rId3">
            <a:alphaModFix/>
          </a:blip>
          <a:srcRect b="0" l="10376" r="3512" t="0"/>
          <a:stretch/>
        </p:blipFill>
        <p:spPr>
          <a:xfrm>
            <a:off x="3696175" y="3429000"/>
            <a:ext cx="2448824" cy="27358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17700" y="3544050"/>
            <a:ext cx="1501850" cy="1242624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51"/>
          <p:cNvSpPr txBox="1"/>
          <p:nvPr/>
        </p:nvSpPr>
        <p:spPr>
          <a:xfrm>
            <a:off x="4306800" y="4682638"/>
            <a:ext cx="246000" cy="2286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5" name="Google Shape;395;p51"/>
          <p:cNvCxnSpPr>
            <a:stCxn id="394" idx="0"/>
            <a:endCxn id="393" idx="1"/>
          </p:cNvCxnSpPr>
          <p:nvPr/>
        </p:nvCxnSpPr>
        <p:spPr>
          <a:xfrm flipH="1" rot="10800000">
            <a:off x="4429800" y="4165438"/>
            <a:ext cx="1488000" cy="517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396" name="Google Shape;396;p51"/>
          <p:cNvSpPr/>
          <p:nvPr/>
        </p:nvSpPr>
        <p:spPr>
          <a:xfrm>
            <a:off x="8082925" y="3544050"/>
            <a:ext cx="483300" cy="4719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CC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51"/>
          <p:cNvSpPr/>
          <p:nvPr/>
        </p:nvSpPr>
        <p:spPr>
          <a:xfrm>
            <a:off x="8566225" y="3544050"/>
            <a:ext cx="483300" cy="471900"/>
          </a:xfrm>
          <a:prstGeom prst="rect">
            <a:avLst/>
          </a:prstGeom>
          <a:solidFill>
            <a:srgbClr val="8E7C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CC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51"/>
          <p:cNvSpPr/>
          <p:nvPr/>
        </p:nvSpPr>
        <p:spPr>
          <a:xfrm>
            <a:off x="8082925" y="4015950"/>
            <a:ext cx="483300" cy="471900"/>
          </a:xfrm>
          <a:prstGeom prst="rect">
            <a:avLst/>
          </a:prstGeom>
          <a:solidFill>
            <a:srgbClr val="D1FF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CC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51"/>
          <p:cNvSpPr/>
          <p:nvPr/>
        </p:nvSpPr>
        <p:spPr>
          <a:xfrm>
            <a:off x="8566225" y="4015950"/>
            <a:ext cx="483300" cy="4719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CC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51"/>
          <p:cNvSpPr txBox="1"/>
          <p:nvPr/>
        </p:nvSpPr>
        <p:spPr>
          <a:xfrm>
            <a:off x="7088763" y="3901550"/>
            <a:ext cx="246000" cy="2286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1" name="Google Shape;401;p51"/>
          <p:cNvCxnSpPr>
            <a:endCxn id="398" idx="0"/>
          </p:cNvCxnSpPr>
          <p:nvPr/>
        </p:nvCxnSpPr>
        <p:spPr>
          <a:xfrm>
            <a:off x="7331275" y="4015950"/>
            <a:ext cx="9933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02" name="Google Shape;402;p51"/>
          <p:cNvSpPr txBox="1"/>
          <p:nvPr/>
        </p:nvSpPr>
        <p:spPr>
          <a:xfrm>
            <a:off x="5917762" y="3544049"/>
            <a:ext cx="1501800" cy="12426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51"/>
          <p:cNvSpPr txBox="1"/>
          <p:nvPr/>
        </p:nvSpPr>
        <p:spPr>
          <a:xfrm>
            <a:off x="8082962" y="3544049"/>
            <a:ext cx="993300" cy="9438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1        2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3       1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51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52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Rasters vs Vectors</a:t>
            </a:r>
            <a:endParaRPr/>
          </a:p>
        </p:txBody>
      </p:sp>
      <p:sp>
        <p:nvSpPr>
          <p:cNvPr id="410" name="Google Shape;410;p52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Vector: points, lines and polygons 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storing data that has discrete boundaries, such as country borders, land parcels, and streets.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Format: shapefile 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411" name="Google Shape;411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87401" y="3331700"/>
            <a:ext cx="2448825" cy="2759976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52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Why R?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Transparency and reproducibility</a:t>
            </a:r>
            <a:r>
              <a:rPr lang="en">
                <a:solidFill>
                  <a:srgbClr val="333333"/>
                </a:solidFill>
              </a:rPr>
              <a:t> everything you do in the analysis, from deleting outliers to interpreting results, is contained in your code</a:t>
            </a:r>
            <a:endParaRPr>
              <a:solidFill>
                <a:srgbClr val="33333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333333"/>
                </a:solidFill>
              </a:rPr>
              <a:t>It is really hard to properly document the thought process behind a spreadsheet, and values (not calculations) can be changed with no record of their change</a:t>
            </a:r>
            <a:endParaRPr>
              <a:solidFill>
                <a:srgbClr val="333333"/>
              </a:solidFill>
            </a:endParaRPr>
          </a:p>
          <a:p>
            <a:pPr indent="-342900" lvl="0" marL="457200" marR="10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●"/>
            </a:pPr>
            <a:r>
              <a:rPr lang="en">
                <a:solidFill>
                  <a:srgbClr val="333333"/>
                </a:solidFill>
              </a:rPr>
              <a:t>Powerful data manipulation capabilities. It can handle large datasets</a:t>
            </a:r>
            <a:endParaRPr>
              <a:solidFill>
                <a:srgbClr val="333333"/>
              </a:solidFill>
            </a:endParaRPr>
          </a:p>
          <a:p>
            <a:pPr indent="-342900" lvl="0" marL="457200" marR="10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●"/>
            </a:pPr>
            <a:r>
              <a:rPr lang="en">
                <a:solidFill>
                  <a:srgbClr val="333333"/>
                </a:solidFill>
              </a:rPr>
              <a:t>State-of-the-art graphics</a:t>
            </a:r>
            <a:endParaRPr>
              <a:solidFill>
                <a:srgbClr val="333333"/>
              </a:solidFill>
            </a:endParaRPr>
          </a:p>
          <a:p>
            <a:pPr indent="-342900" lvl="0" marL="457200" marR="10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●"/>
            </a:pPr>
            <a:r>
              <a:rPr lang="en">
                <a:solidFill>
                  <a:srgbClr val="333333"/>
                </a:solidFill>
              </a:rPr>
              <a:t>Click-oriented programs require more steps and can be very time consuming when trying to complete slightly demanding tasks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600"/>
              </a:spcAft>
              <a:buSzPts val="1800"/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84" name="Google Shape;84;p17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3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Digital soil mapping</a:t>
            </a:r>
            <a:endParaRPr/>
          </a:p>
        </p:txBody>
      </p:sp>
      <p:sp>
        <p:nvSpPr>
          <p:cNvPr id="418" name="Google Shape;418;p53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419" name="Google Shape;419;p53"/>
          <p:cNvPicPr preferRelativeResize="0"/>
          <p:nvPr/>
        </p:nvPicPr>
        <p:blipFill rotWithShape="1">
          <a:blip r:embed="rId3">
            <a:alphaModFix/>
          </a:blip>
          <a:srcRect b="9960" l="0" r="0" t="4750"/>
          <a:stretch/>
        </p:blipFill>
        <p:spPr>
          <a:xfrm>
            <a:off x="2057251" y="1711976"/>
            <a:ext cx="5773051" cy="217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53"/>
          <p:cNvPicPr preferRelativeResize="0"/>
          <p:nvPr/>
        </p:nvPicPr>
        <p:blipFill rotWithShape="1">
          <a:blip r:embed="rId4">
            <a:alphaModFix/>
          </a:blip>
          <a:srcRect b="4759" l="14078" r="4825" t="9337"/>
          <a:stretch/>
        </p:blipFill>
        <p:spPr>
          <a:xfrm>
            <a:off x="5382700" y="3937000"/>
            <a:ext cx="1951974" cy="2112724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53"/>
          <p:cNvSpPr/>
          <p:nvPr/>
        </p:nvSpPr>
        <p:spPr>
          <a:xfrm>
            <a:off x="8089950" y="2809675"/>
            <a:ext cx="1248900" cy="2250600"/>
          </a:xfrm>
          <a:prstGeom prst="curvedLeftArrow">
            <a:avLst>
              <a:gd fmla="val 14398" name="adj1"/>
              <a:gd fmla="val 48281" name="adj2"/>
              <a:gd fmla="val 25804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53"/>
          <p:cNvSpPr txBox="1"/>
          <p:nvPr/>
        </p:nvSpPr>
        <p:spPr>
          <a:xfrm>
            <a:off x="6488725" y="4048300"/>
            <a:ext cx="24672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Modelling/Mapping</a:t>
            </a:r>
            <a:endParaRPr b="1" i="0" sz="16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23" name="Google Shape;423;p53"/>
          <p:cNvSpPr txBox="1"/>
          <p:nvPr/>
        </p:nvSpPr>
        <p:spPr>
          <a:xfrm>
            <a:off x="2057250" y="3937000"/>
            <a:ext cx="3404400" cy="20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Verdana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 digital soil mapping we mostly work with data in table format and then rasterize this data so that we can make a continuous map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24" name="Google Shape;424;p53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4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 packages for digital soil mapping</a:t>
            </a:r>
            <a:endParaRPr/>
          </a:p>
        </p:txBody>
      </p:sp>
      <p:graphicFrame>
        <p:nvGraphicFramePr>
          <p:cNvPr id="430" name="Google Shape;430;p54"/>
          <p:cNvGraphicFramePr/>
          <p:nvPr/>
        </p:nvGraphicFramePr>
        <p:xfrm>
          <a:off x="1979463" y="15693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{BAACD092-6B3F-470B-9348-012B0408695D}</a:tableStyleId>
              </a:tblPr>
              <a:tblGrid>
                <a:gridCol w="1083450"/>
                <a:gridCol w="6406225"/>
              </a:tblGrid>
              <a:tr h="1052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endParaRPr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solidFill>
                            <a:srgbClr val="1155CC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aqp</a:t>
                      </a:r>
                      <a:endParaRPr sz="1600" u="none" cap="none" strike="noStrike">
                        <a:solidFill>
                          <a:srgbClr val="1155CC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5250" marB="95250" marR="95250" marL="95250">
                    <a:lnB cap="flat" cmpd="sng" w="12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Verdana"/>
                        <a:buChar char="●"/>
                      </a:pPr>
                      <a:r>
                        <a:rPr lang="en" sz="1400" u="none" cap="none" strike="noStrik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Algorithms for quantitative pedology</a:t>
                      </a:r>
                      <a:endParaRPr sz="1400" u="none" cap="none" strike="noStrike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  <a:p>
                      <a:pPr indent="-29845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Verdana"/>
                        <a:buChar char="●"/>
                      </a:pPr>
                      <a:r>
                        <a:rPr lang="en" sz="1400" u="none" cap="none" strike="noStrik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We will use it to restructure our soil profile dataset into a database form that is easier to work with</a:t>
                      </a:r>
                      <a:endParaRPr sz="1400" u="none" cap="none" strike="noStrike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95250" marB="95250" marR="95250" marL="95250">
                    <a:lnB cap="flat" cmpd="sng" w="12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12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solidFill>
                            <a:srgbClr val="3C78D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raster</a:t>
                      </a:r>
                      <a:endParaRPr sz="1600" u="none" cap="none" strike="noStrike">
                        <a:solidFill>
                          <a:srgbClr val="3C78D8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5250" marB="95250" marR="95250" marL="95250">
                    <a:lnT cap="flat" cmpd="sng" w="12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Verdana"/>
                        <a:buChar char="●"/>
                      </a:pPr>
                      <a:r>
                        <a:rPr lang="en" sz="1400" u="none" cap="none" strike="noStrik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Reading, writing, manipulating, analyzing and modeling of gridded spatial data</a:t>
                      </a:r>
                      <a:endParaRPr sz="1400" u="none" cap="none" strike="noStrike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95250" marB="95250" marR="95250" marL="95250">
                    <a:lnT cap="flat" cmpd="sng" w="12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52650">
                <a:tc>
                  <a:txBody>
                    <a:bodyPr/>
                    <a:lstStyle/>
                    <a:p>
                      <a:pPr indent="0" lvl="0" marL="0" marR="1905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solidFill>
                            <a:srgbClr val="3C78D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rgdal</a:t>
                      </a:r>
                      <a:endParaRPr sz="1600" u="none" cap="none" strike="noStrike">
                        <a:solidFill>
                          <a:srgbClr val="3C78D8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5250" marB="95250" marR="95250" marL="95250">
                    <a:lnT cap="flat" cmpd="sng" w="12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Verdana"/>
                        <a:buChar char="●"/>
                      </a:pPr>
                      <a:r>
                        <a:rPr lang="en" sz="1400" u="none" cap="none" strike="noStrike">
                          <a:solidFill>
                            <a:srgbClr val="3A3A3A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Provides access to the 'Geospatial' Data Abstraction Library ('GDAL') to projection/transformation operations from the 'PROJ.4'</a:t>
                      </a:r>
                      <a:endParaRPr sz="1400" u="none" cap="none" strike="noStrike">
                        <a:solidFill>
                          <a:srgbClr val="3A3A3A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  <a:p>
                      <a:pPr indent="-29845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Verdana"/>
                        <a:buChar char="●"/>
                      </a:pPr>
                      <a:r>
                        <a:rPr lang="en" sz="1400" u="none" cap="none" strike="noStrik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We will use it to the define the Coordinate Reference System (CRS)</a:t>
                      </a:r>
                      <a:endParaRPr sz="1400" u="none" cap="none" strike="noStrike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95250" marB="95250" marR="95250" marL="95250">
                    <a:lnT cap="flat" cmpd="sng" w="12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12525">
                <a:tc>
                  <a:txBody>
                    <a:bodyPr/>
                    <a:lstStyle/>
                    <a:p>
                      <a:pPr indent="0" lvl="0" marL="190500" marR="1905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solidFill>
                            <a:srgbClr val="3C78D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sp</a:t>
                      </a:r>
                      <a:endParaRPr sz="1600" u="none" cap="none" strike="noStrike">
                        <a:solidFill>
                          <a:srgbClr val="3C78D8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5250" marB="95250" marR="95250" marL="95250">
                    <a:lnT cap="flat" cmpd="sng" w="12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-29845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Verdana"/>
                        <a:buChar char="●"/>
                      </a:pPr>
                      <a:r>
                        <a:rPr lang="en" sz="1400" u="none" cap="none" strike="noStrik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It is used to turn data frames into spatial objects (e.g. SpatialPointdataframe)</a:t>
                      </a:r>
                      <a:endParaRPr sz="1400" u="none" cap="none" strike="noStrike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95250" marB="95250" marR="95250" marL="95250">
                    <a:lnT cap="flat" cmpd="sng" w="12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  <p:sp>
        <p:nvSpPr>
          <p:cNvPr id="431" name="Google Shape;431;p54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5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Working with spatial data in R</a:t>
            </a:r>
            <a:endParaRPr/>
          </a:p>
        </p:txBody>
      </p:sp>
      <p:sp>
        <p:nvSpPr>
          <p:cNvPr id="437" name="Google Shape;437;p55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familiarize with handling spatial data in R today we will</a:t>
            </a:r>
            <a:endParaRPr/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Load a raster and explore it</a:t>
            </a:r>
            <a:endParaRPr/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Explore some of the plotting functionalities</a:t>
            </a:r>
            <a:endParaRPr/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Match the extent of one raster to another</a:t>
            </a:r>
            <a:endParaRPr/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Make a rasterStack</a:t>
            </a:r>
            <a:endParaRPr/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Change the CRS of a raster</a:t>
            </a:r>
            <a:endParaRPr/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Save a raster</a:t>
            </a:r>
            <a:endParaRPr/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Load a data frame with XY coordinates</a:t>
            </a:r>
            <a:endParaRPr/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Plot points and overlay them over a raster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438" name="Google Shape;438;p55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6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Load a raster file into R</a:t>
            </a:r>
            <a:endParaRPr/>
          </a:p>
        </p:txBody>
      </p:sp>
      <p:sp>
        <p:nvSpPr>
          <p:cNvPr id="444" name="Google Shape;444;p56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Most of the functions for handling raster data are available in the </a:t>
            </a:r>
            <a:r>
              <a:rPr b="1" lang="en">
                <a:solidFill>
                  <a:schemeClr val="dk1"/>
                </a:solidFill>
              </a:rPr>
              <a:t>raster </a:t>
            </a:r>
            <a:r>
              <a:rPr lang="en">
                <a:solidFill>
                  <a:schemeClr val="dk1"/>
                </a:solidFill>
              </a:rPr>
              <a:t>package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C27BA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C27BA0"/>
                </a:solidFill>
                <a:latin typeface="Roboto Mono"/>
                <a:ea typeface="Roboto Mono"/>
                <a:cs typeface="Roboto Mono"/>
                <a:sym typeface="Roboto Mono"/>
              </a:rPr>
              <a:t>library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(raster)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landcover &lt;- raster(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"01-Data\\land cover\\LandCover.tif"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#Let's check the CRS and extent of 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#our landcover map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landcover 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plot(landcover)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#Let's plot our lc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summary(landcover)</a:t>
            </a:r>
            <a:endParaRPr sz="14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4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400"/>
          </a:p>
        </p:txBody>
      </p:sp>
      <p:pic>
        <p:nvPicPr>
          <p:cNvPr id="445" name="Google Shape;445;p56"/>
          <p:cNvPicPr preferRelativeResize="0"/>
          <p:nvPr/>
        </p:nvPicPr>
        <p:blipFill rotWithShape="1">
          <a:blip r:embed="rId3">
            <a:alphaModFix/>
          </a:blip>
          <a:srcRect b="10501" l="3756" r="4390" t="12224"/>
          <a:stretch/>
        </p:blipFill>
        <p:spPr>
          <a:xfrm>
            <a:off x="6297551" y="3634439"/>
            <a:ext cx="4370451" cy="24572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  <p:sp>
        <p:nvSpPr>
          <p:cNvPr id="446" name="Google Shape;446;p56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7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Load a raster file into R</a:t>
            </a:r>
            <a:endParaRPr/>
          </a:p>
        </p:txBody>
      </p:sp>
      <p:sp>
        <p:nvSpPr>
          <p:cNvPr id="452" name="Google Shape;452;p57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Most of the functions for handling raster data are available in the </a:t>
            </a:r>
            <a:r>
              <a:rPr b="1" lang="en">
                <a:solidFill>
                  <a:schemeClr val="dk1"/>
                </a:solidFill>
              </a:rPr>
              <a:t>raster </a:t>
            </a:r>
            <a:r>
              <a:rPr lang="en">
                <a:solidFill>
                  <a:schemeClr val="dk1"/>
                </a:solidFill>
              </a:rPr>
              <a:t>package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Let’s load a digital elevation model 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C27BA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DEM &lt;- raster(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"01-Data\\covs\\DEMENV5.tif"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#You can customize your map similarly 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#like we did for the graphs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plot(DEM, col = bpy.colors(255), 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main=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"Digital elevation model"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xlab =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"Longitude"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ylab =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"Latitude"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400">
              <a:solidFill>
                <a:srgbClr val="C27BA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400"/>
          </a:p>
        </p:txBody>
      </p:sp>
      <p:sp>
        <p:nvSpPr>
          <p:cNvPr id="453" name="Google Shape;453;p57"/>
          <p:cNvSpPr txBox="1"/>
          <p:nvPr/>
        </p:nvSpPr>
        <p:spPr>
          <a:xfrm>
            <a:off x="2460050" y="4860875"/>
            <a:ext cx="2675100" cy="1087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B45F06"/>
                </a:solidFill>
                <a:latin typeface="Arial"/>
                <a:ea typeface="Arial"/>
                <a:cs typeface="Arial"/>
                <a:sym typeface="Arial"/>
              </a:rPr>
              <a:t>Question 8: 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What’s the exact highest point in our DEM?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4" name="Google Shape;454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20944" y="3135975"/>
            <a:ext cx="4208824" cy="2812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  <p:sp>
        <p:nvSpPr>
          <p:cNvPr id="455" name="Google Shape;455;p57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58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The RasterStack </a:t>
            </a:r>
            <a:endParaRPr/>
          </a:p>
        </p:txBody>
      </p:sp>
      <p:sp>
        <p:nvSpPr>
          <p:cNvPr id="461" name="Google Shape;461;p58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Most of the functions for handling raster data are available in the </a:t>
            </a:r>
            <a:r>
              <a:rPr b="1" lang="en">
                <a:solidFill>
                  <a:schemeClr val="dk1"/>
                </a:solidFill>
              </a:rPr>
              <a:t>raster </a:t>
            </a:r>
            <a:r>
              <a:rPr lang="en">
                <a:solidFill>
                  <a:schemeClr val="dk1"/>
                </a:solidFill>
              </a:rPr>
              <a:t>package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Multiple layers can be combined into the object class RasterStack, which allows you to perform things on multiple rasters at once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Rasters can be </a:t>
            </a:r>
            <a:r>
              <a:rPr i="1" lang="en">
                <a:solidFill>
                  <a:schemeClr val="dk1"/>
                </a:solidFill>
              </a:rPr>
              <a:t>stacked</a:t>
            </a:r>
            <a:r>
              <a:rPr lang="en">
                <a:solidFill>
                  <a:schemeClr val="dk1"/>
                </a:solidFill>
              </a:rPr>
              <a:t> only if they have the same: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Extent (or in other words they cover the same area),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The same file extension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Same projection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Pixel resolution (cell size) </a:t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462" name="Google Shape;462;p58"/>
          <p:cNvPicPr preferRelativeResize="0"/>
          <p:nvPr/>
        </p:nvPicPr>
        <p:blipFill rotWithShape="1">
          <a:blip r:embed="rId3">
            <a:alphaModFix/>
          </a:blip>
          <a:srcRect b="23711" l="3501" r="2874" t="4910"/>
          <a:stretch/>
        </p:blipFill>
        <p:spPr>
          <a:xfrm>
            <a:off x="2764825" y="4053526"/>
            <a:ext cx="1872450" cy="89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Google Shape;463;p5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20325" y="3428989"/>
            <a:ext cx="2857500" cy="25050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  <p:sp>
        <p:nvSpPr>
          <p:cNvPr id="464" name="Google Shape;464;p58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59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The RasterStack </a:t>
            </a:r>
            <a:endParaRPr/>
          </a:p>
        </p:txBody>
      </p:sp>
      <p:sp>
        <p:nvSpPr>
          <p:cNvPr id="470" name="Google Shape;470;p59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#let’s try stacking our landcover and DEM map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lc_and_dem &lt;-stack(landcover, DEM)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n">
                <a:solidFill>
                  <a:srgbClr val="37474F"/>
                </a:solidFill>
              </a:rPr>
              <a:t>Error in compareRaster(x) : different extent</a:t>
            </a:r>
            <a:endParaRPr>
              <a:solidFill>
                <a:srgbClr val="37474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471" name="Google Shape;471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87014" y="2634089"/>
            <a:ext cx="7553325" cy="34575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  <p:sp>
        <p:nvSpPr>
          <p:cNvPr id="472" name="Google Shape;472;p59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60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How to reproject a raster </a:t>
            </a:r>
            <a:endParaRPr/>
          </a:p>
        </p:txBody>
      </p:sp>
      <p:sp>
        <p:nvSpPr>
          <p:cNvPr id="478" name="Google Shape;478;p60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#Match the extent and resolution to DEM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landcover &lt;- projectRaster(landcover, DEM, method =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'ngb'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lc_and_dem &lt;-stack(landcover, DEM)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plot(lc_and_dem)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#Now you can plot two 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#rasters at the same time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479" name="Google Shape;479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72076" y="3169432"/>
            <a:ext cx="4372725" cy="29222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  <p:sp>
        <p:nvSpPr>
          <p:cNvPr id="480" name="Google Shape;480;p60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61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How to change the CRS of a raster </a:t>
            </a:r>
            <a:endParaRPr/>
          </a:p>
        </p:txBody>
      </p:sp>
      <p:sp>
        <p:nvSpPr>
          <p:cNvPr id="486" name="Google Shape;486;p61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37474F"/>
                </a:solidFill>
              </a:rPr>
              <a:t>With the function reproject you can directly define the CRS of your raster </a:t>
            </a:r>
            <a:endParaRPr>
              <a:solidFill>
                <a:srgbClr val="37474F"/>
              </a:solidFill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landcover &lt;- raster(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"01-Data\\land cover\\LandCover.tif"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#Reload #the original raster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#Let's check the CRS and extent of our landcover map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landcover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37474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487" name="Google Shape;487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88648" y="3735174"/>
            <a:ext cx="4277200" cy="2456775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61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62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How to change the CRS of a raster</a:t>
            </a:r>
            <a:endParaRPr/>
          </a:p>
        </p:txBody>
      </p:sp>
      <p:sp>
        <p:nvSpPr>
          <p:cNvPr id="494" name="Google Shape;494;p62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rgbClr val="37474F"/>
                </a:solidFill>
              </a:rPr>
              <a:t>With the function reproject you can directly define the CRS of your raster </a:t>
            </a:r>
            <a:endParaRPr>
              <a:solidFill>
                <a:srgbClr val="37474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landcoverWGS84 &lt;- projectRaster(landcover, crs = CRS(</a:t>
            </a:r>
            <a:r>
              <a:rPr lang="en" sz="14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"+init=epsg:4326"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),method=</a:t>
            </a:r>
            <a:r>
              <a:rPr lang="en" sz="14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'ngb'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</a:endParaRPr>
          </a:p>
        </p:txBody>
      </p:sp>
      <p:pic>
        <p:nvPicPr>
          <p:cNvPr id="495" name="Google Shape;495;p62"/>
          <p:cNvPicPr preferRelativeResize="0"/>
          <p:nvPr/>
        </p:nvPicPr>
        <p:blipFill rotWithShape="1">
          <a:blip r:embed="rId3">
            <a:alphaModFix/>
          </a:blip>
          <a:srcRect b="77738" l="0" r="40033" t="0"/>
          <a:stretch/>
        </p:blipFill>
        <p:spPr>
          <a:xfrm>
            <a:off x="2439875" y="3974375"/>
            <a:ext cx="4763824" cy="1121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  <p:pic>
        <p:nvPicPr>
          <p:cNvPr id="496" name="Google Shape;496;p62"/>
          <p:cNvPicPr preferRelativeResize="0"/>
          <p:nvPr/>
        </p:nvPicPr>
        <p:blipFill rotWithShape="1">
          <a:blip r:embed="rId3">
            <a:alphaModFix/>
          </a:blip>
          <a:srcRect b="2351" l="66685" r="1620" t="34854"/>
          <a:stretch/>
        </p:blipFill>
        <p:spPr>
          <a:xfrm>
            <a:off x="7435850" y="2356275"/>
            <a:ext cx="2517626" cy="31621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  <p:sp>
        <p:nvSpPr>
          <p:cNvPr id="497" name="Google Shape;497;p62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Why R? </a:t>
            </a:r>
            <a:r>
              <a:rPr lang="en" sz="1600"/>
              <a:t>E.g.Taking the average of something per group</a:t>
            </a:r>
            <a:r>
              <a:rPr lang="en"/>
              <a:t> </a:t>
            </a:r>
            <a:endParaRPr/>
          </a:p>
        </p:txBody>
      </p:sp>
      <p:sp>
        <p:nvSpPr>
          <p:cNvPr id="90" name="Google Shape;90;p18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27449" y="1664039"/>
            <a:ext cx="5107300" cy="35299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/>
        </p:nvSpPr>
        <p:spPr>
          <a:xfrm>
            <a:off x="6915150" y="4178325"/>
            <a:ext cx="7725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VS. 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8"/>
          <p:cNvSpPr txBox="1"/>
          <p:nvPr/>
        </p:nvSpPr>
        <p:spPr>
          <a:xfrm>
            <a:off x="2478000" y="5193975"/>
            <a:ext cx="8190000" cy="9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swm &lt;- aggregate(Sepal.Width ~ Species, iris, mean)</a:t>
            </a:r>
            <a:endParaRPr b="0" i="0" sz="18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4" name="Google Shape;94;p18"/>
          <p:cNvSpPr txBox="1"/>
          <p:nvPr/>
        </p:nvSpPr>
        <p:spPr>
          <a:xfrm>
            <a:off x="6799325" y="2509200"/>
            <a:ext cx="24849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In excel it would take minimum 5 steps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While in R only one line of code is required 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3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How to save a raster</a:t>
            </a:r>
            <a:endParaRPr/>
          </a:p>
        </p:txBody>
      </p:sp>
      <p:sp>
        <p:nvSpPr>
          <p:cNvPr id="503" name="Google Shape;503;p63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function writeRaster() allows you to save rasters in the .tif format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function can also be used to change convert other formats to .tif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writeRaster(landcoverWGS84, file=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"LandcoverWGS84.tif"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overwrite=TRUE)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504" name="Google Shape;504;p63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4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Let’s create a SpatialPointDataframe</a:t>
            </a:r>
            <a:endParaRPr/>
          </a:p>
        </p:txBody>
      </p:sp>
      <p:sp>
        <p:nvSpPr>
          <p:cNvPr id="510" name="Google Shape;510;p64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0000FF"/>
                </a:solidFill>
              </a:rPr>
              <a:t>SpatialPointsDataFrame </a:t>
            </a:r>
            <a:r>
              <a:rPr lang="en">
                <a:solidFill>
                  <a:schemeClr val="dk1"/>
                </a:solidFill>
              </a:rPr>
              <a:t>structure is essentially like a data frame, except that additional “spatial” elements have been added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To define the </a:t>
            </a:r>
            <a:r>
              <a:rPr b="1" lang="en">
                <a:solidFill>
                  <a:schemeClr val="dk1"/>
                </a:solidFill>
              </a:rPr>
              <a:t>CRS</a:t>
            </a:r>
            <a:r>
              <a:rPr lang="en">
                <a:solidFill>
                  <a:schemeClr val="dk1"/>
                </a:solidFill>
              </a:rPr>
              <a:t>, we must know where our data is from, and what was the corresponding </a:t>
            </a:r>
            <a:r>
              <a:rPr b="1" lang="en">
                <a:solidFill>
                  <a:schemeClr val="dk1"/>
                </a:solidFill>
              </a:rPr>
              <a:t>CRS </a:t>
            </a:r>
            <a:r>
              <a:rPr lang="en">
                <a:solidFill>
                  <a:schemeClr val="dk1"/>
                </a:solidFill>
              </a:rPr>
              <a:t>used when recording the spatial information </a:t>
            </a:r>
            <a:r>
              <a:rPr b="1" lang="en">
                <a:solidFill>
                  <a:schemeClr val="dk1"/>
                </a:solidFill>
              </a:rPr>
              <a:t>in the field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First we’re going to import a dataframe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#Import a csv file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points &lt;- read.csv("01-Data\\site-level.csv")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head(points)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511" name="Google Shape;511;p64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65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Let’s create a SpatialPointDataframe</a:t>
            </a:r>
            <a:endParaRPr/>
          </a:p>
        </p:txBody>
      </p:sp>
      <p:sp>
        <p:nvSpPr>
          <p:cNvPr id="517" name="Google Shape;517;p65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Let’s turn our data frame into a SpatialPointDataframe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can use the coordinates() function to tell R which columns contain a spatial reference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library(sp)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 Promote to SpatialPointsDataFrame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coordinates(points) &lt;- ~ X + Y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#Check the the class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(points)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400"/>
          </a:p>
        </p:txBody>
      </p:sp>
      <p:sp>
        <p:nvSpPr>
          <p:cNvPr id="518" name="Google Shape;518;p65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66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Plotting points</a:t>
            </a:r>
            <a:endParaRPr/>
          </a:p>
        </p:txBody>
      </p:sp>
      <p:sp>
        <p:nvSpPr>
          <p:cNvPr id="524" name="Google Shape;524;p66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now we only told R that our data frame contains XY coordinates, we still have to define the projection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#Let's define the projection to EPSG 4326 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points@proj4string &lt;- CRS(projargs =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"+init=epsg:4326"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points@proj4string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#Let’s check the physical distribution of our data points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plot(points, pch = 16)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chemeClr val="dk1"/>
                </a:solidFill>
              </a:rPr>
              <a:t>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525" name="Google Shape;525;p66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6" name="Google Shape;526;p66"/>
          <p:cNvPicPr preferRelativeResize="0"/>
          <p:nvPr/>
        </p:nvPicPr>
        <p:blipFill rotWithShape="1">
          <a:blip r:embed="rId3">
            <a:alphaModFix/>
          </a:blip>
          <a:srcRect b="15451" l="31419" r="27546" t="14468"/>
          <a:stretch/>
        </p:blipFill>
        <p:spPr>
          <a:xfrm>
            <a:off x="8155826" y="2654975"/>
            <a:ext cx="2251549" cy="25698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67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Overlay points on a raster</a:t>
            </a:r>
            <a:endParaRPr/>
          </a:p>
        </p:txBody>
      </p:sp>
      <p:sp>
        <p:nvSpPr>
          <p:cNvPr id="532" name="Google Shape;532;p67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n">
                <a:solidFill>
                  <a:srgbClr val="37474F"/>
                </a:solidFill>
              </a:rPr>
              <a:t>To overlay the points over a raster we use the points() function</a:t>
            </a:r>
            <a:endParaRPr>
              <a:solidFill>
                <a:srgbClr val="37474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n">
                <a:solidFill>
                  <a:srgbClr val="37474F"/>
                </a:solidFill>
              </a:rPr>
              <a:t>First we need to make sure that that the raster and map are in the same projection</a:t>
            </a:r>
            <a:endParaRPr>
              <a:solidFill>
                <a:srgbClr val="37474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n">
                <a:solidFill>
                  <a:srgbClr val="37474F"/>
                </a:solidFill>
              </a:rPr>
              <a:t>Plotting your data points is useful to explore the spatial distribution of your points (e.g. detect cluster, areas with very few representative points</a:t>
            </a:r>
            <a:endParaRPr>
              <a:solidFill>
                <a:srgbClr val="37474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landcover &lt;- projectRaster(landcover, crs = CRS(</a:t>
            </a:r>
            <a:r>
              <a:rPr lang="en" sz="14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"+init=epsg:4326"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),method=</a:t>
            </a:r>
            <a:r>
              <a:rPr lang="en" sz="14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'ngb'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33" name="Google Shape;533;p67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68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Overlay points on a raster</a:t>
            </a:r>
            <a:endParaRPr/>
          </a:p>
        </p:txBody>
      </p:sp>
      <p:sp>
        <p:nvSpPr>
          <p:cNvPr id="539" name="Google Shape;539;p68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n">
                <a:solidFill>
                  <a:srgbClr val="37474F"/>
                </a:solidFill>
              </a:rPr>
              <a:t>To overlay the points over a raster we use the points() function</a:t>
            </a:r>
            <a:endParaRPr>
              <a:solidFill>
                <a:srgbClr val="37474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#Let’s plot our land cover map and add a legend</a:t>
            </a:r>
            <a:endParaRPr sz="14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plot(landcover, col= c(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"red"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"darkgreen"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"yellow"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"lightblue"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"darkblue"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), legend= FALSE)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legend(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"bottomright"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 legend = 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c(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"Croplands"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"Forest"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"Grasslands"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"Wetland"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"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Other"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),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fill = c(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"red"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"darkgreen"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"yellow"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"Lightblue"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4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"darkblue"</a:t>
            </a: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))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#Check the distribution of the points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points(points, pch=16)</a:t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4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40" name="Google Shape;540;p68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1" name="Google Shape;541;p68"/>
          <p:cNvPicPr preferRelativeResize="0"/>
          <p:nvPr/>
        </p:nvPicPr>
        <p:blipFill rotWithShape="1">
          <a:blip r:embed="rId3">
            <a:alphaModFix/>
          </a:blip>
          <a:srcRect b="8123" l="0" r="13149" t="12931"/>
          <a:stretch/>
        </p:blipFill>
        <p:spPr>
          <a:xfrm>
            <a:off x="6166800" y="2943476"/>
            <a:ext cx="4115050" cy="27614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6" name="Google Shape;546;p69"/>
          <p:cNvPicPr preferRelativeResize="0"/>
          <p:nvPr/>
        </p:nvPicPr>
        <p:blipFill rotWithShape="1">
          <a:blip r:embed="rId4">
            <a:alphaModFix/>
          </a:blip>
          <a:srcRect b="0" l="0" r="24288" t="0"/>
          <a:stretch/>
        </p:blipFill>
        <p:spPr>
          <a:xfrm>
            <a:off x="2227875" y="141675"/>
            <a:ext cx="1781175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7" name="Google Shape;547;p6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604625" y="70238"/>
            <a:ext cx="1066800" cy="61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8" name="Google Shape;548;p69"/>
          <p:cNvPicPr preferRelativeResize="0"/>
          <p:nvPr/>
        </p:nvPicPr>
        <p:blipFill rotWithShape="1">
          <a:blip r:embed="rId6">
            <a:alphaModFix/>
          </a:blip>
          <a:srcRect b="28571" l="0" r="0" t="27798"/>
          <a:stretch/>
        </p:blipFill>
        <p:spPr>
          <a:xfrm>
            <a:off x="5205413" y="102350"/>
            <a:ext cx="1781174" cy="554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Why R?</a:t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rgbClr val="FFFFFF"/>
                </a:highlight>
              </a:rPr>
              <a:t>Packages are basically a collection of functions for a given topic, which allow you to perform specific tasks</a:t>
            </a:r>
            <a:endParaRPr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rgbClr val="FFFFFF"/>
                </a:highlight>
              </a:rPr>
              <a:t>CRAN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, the global repository of open-source packages that extend the capabilities of R have more than 10,000 R packages available for download</a:t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This has made R an essential tool for geostatistics and many other fields</a:t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Lot’s of free learning material! </a:t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101" name="Google Shape;101;p19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 rotWithShape="1">
          <a:blip r:embed="rId3">
            <a:alphaModFix/>
          </a:blip>
          <a:srcRect b="0" l="39198" r="0" t="0"/>
          <a:stretch/>
        </p:blipFill>
        <p:spPr>
          <a:xfrm>
            <a:off x="6704975" y="2870801"/>
            <a:ext cx="3160498" cy="3164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 vs SAS</a:t>
            </a:r>
            <a:endParaRPr/>
          </a:p>
        </p:txBody>
      </p:sp>
      <p:sp>
        <p:nvSpPr>
          <p:cNvPr id="108" name="Google Shape;108;p20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09" name="Google Shape;109;p20"/>
          <p:cNvGraphicFramePr/>
          <p:nvPr/>
        </p:nvGraphicFramePr>
        <p:xfrm>
          <a:off x="2166350" y="1998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{341B630E-5361-4056-AD8A-2119A8211978}</a:tableStyleId>
              </a:tblPr>
              <a:tblGrid>
                <a:gridCol w="1775225"/>
                <a:gridCol w="1766475"/>
                <a:gridCol w="2862425"/>
              </a:tblGrid>
              <a:tr h="5447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/>
                        <a:t>SAS</a:t>
                      </a:r>
                      <a:endParaRPr b="1" sz="18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/>
                        <a:t>Features</a:t>
                      </a:r>
                      <a:endParaRPr b="1" sz="18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/>
                        <a:t>R</a:t>
                      </a:r>
                      <a:endParaRPr b="1" sz="18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86E8"/>
                    </a:solidFill>
                  </a:tcPr>
                </a:tc>
              </a:tr>
              <a:tr h="5447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/>
                        <a:t>Expensive</a:t>
                      </a:r>
                      <a:endParaRPr sz="1800" u="none" cap="none" strike="noStrike"/>
                    </a:p>
                  </a:txBody>
                  <a:tcPr marT="91425" marB="91425" marR="91425" marL="91425"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/>
                        <a:t>$</a:t>
                      </a:r>
                      <a:endParaRPr sz="1800" u="none" cap="none" strike="noStrike"/>
                    </a:p>
                  </a:txBody>
                  <a:tcPr marT="91425" marB="91425" marR="91425" marL="91425"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/>
                        <a:t>Open Source</a:t>
                      </a:r>
                      <a:endParaRPr sz="1800" u="none" cap="none" strike="noStrike"/>
                    </a:p>
                  </a:txBody>
                  <a:tcPr marT="91425" marB="91425" marR="91425" marL="91425"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8357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/>
                        <a:t>Only with each new version</a:t>
                      </a:r>
                      <a:endParaRPr sz="18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/>
                        <a:t>(quality control)</a:t>
                      </a:r>
                      <a:endParaRPr sz="18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/>
                        <a:t>Extendability</a:t>
                      </a:r>
                      <a:endParaRPr sz="18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/>
                        <a:t>&gt;10000 Packages </a:t>
                      </a:r>
                      <a:endParaRPr sz="18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/>
                        <a:t>(more functions available, but no quality control)</a:t>
                      </a:r>
                      <a:endParaRPr sz="1800" u="none" cap="none" strike="noStrike"/>
                    </a:p>
                  </a:txBody>
                  <a:tcPr marT="91425" marB="91425" marR="91425" marL="91425"/>
                </a:tc>
              </a:tr>
              <a:tr h="8357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/>
                        <a:t>Fast</a:t>
                      </a:r>
                      <a:endParaRPr sz="18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/>
                        <a:t>Learning curve</a:t>
                      </a:r>
                      <a:endParaRPr sz="18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/>
                        <a:t>Slow</a:t>
                      </a:r>
                      <a:endParaRPr sz="1800" u="none" cap="none" strike="noStrike"/>
                    </a:p>
                  </a:txBody>
                  <a:tcPr marT="91425" marB="91425" marR="91425" marL="91425"/>
                </a:tc>
              </a:tr>
              <a:tr h="5447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/>
                        <a:t>Limited</a:t>
                      </a:r>
                      <a:endParaRPr sz="18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/>
                        <a:t>Graphics</a:t>
                      </a:r>
                      <a:endParaRPr sz="18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/>
                        <a:t>Advanced</a:t>
                      </a:r>
                      <a:endParaRPr sz="18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Additional learning material</a:t>
            </a:r>
            <a:endParaRPr/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Soil Organic Carbon Cookbook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http://www.fao.org/3/I8895EN/i8895en.pdf</a:t>
            </a:r>
            <a:endParaRPr u="sng">
              <a:solidFill>
                <a:schemeClr val="hlink"/>
              </a:solidFill>
              <a:hlinkClick r:id="rId4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Introduction to the R Project for Statistical Computing for use at ITC by D G Rossiter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https://cran.r-project.org/doc/contrib/Rossiter-RIntro-ITC.pdf</a:t>
            </a:r>
            <a:endParaRPr u="sng">
              <a:solidFill>
                <a:schemeClr val="hlink"/>
              </a:solidFill>
              <a:hlinkClick r:id="rId6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Youtube channel: MarinStatsLectures- R Programming &amp; Statistics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https://www.youtube.com/channel/UCaNIxVagLhqupvUiDK01Mgg</a:t>
            </a:r>
            <a:endParaRPr u="sng">
              <a:solidFill>
                <a:schemeClr val="hlink"/>
              </a:solidFill>
              <a:hlinkClick r:id="rId8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Paid course on Udemy by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/>
              <a:t>R-Tutorials Training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u="sng">
                <a:solidFill>
                  <a:schemeClr val="hlink"/>
                </a:solidFill>
                <a:hlinkClick r:id="rId9"/>
              </a:rPr>
              <a:t>https://www.udemy.com/r-level1/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16" name="Google Shape;116;p21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7" name="Google Shape;117;p2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9502173" y="1881750"/>
            <a:ext cx="2195200" cy="309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415600" y="463025"/>
            <a:ext cx="11360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Let’s get our hands dirty! </a:t>
            </a:r>
            <a:endParaRPr/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415600" y="1069625"/>
            <a:ext cx="9753600" cy="50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n">
                <a:solidFill>
                  <a:srgbClr val="37474F"/>
                </a:solidFill>
              </a:rPr>
              <a:t>Open a new script page and save it </a:t>
            </a:r>
            <a:endParaRPr>
              <a:solidFill>
                <a:srgbClr val="37474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n">
                <a:solidFill>
                  <a:srgbClr val="37474F"/>
                </a:solidFill>
              </a:rPr>
              <a:t>Scripts are essentially a collection of code </a:t>
            </a:r>
            <a:endParaRPr>
              <a:solidFill>
                <a:srgbClr val="37474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n">
                <a:solidFill>
                  <a:srgbClr val="37474F"/>
                </a:solidFill>
              </a:rPr>
              <a:t>It is good practice to name and organize your scripts based on what you’re trying to do </a:t>
            </a:r>
            <a:endParaRPr>
              <a:solidFill>
                <a:srgbClr val="37474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n">
                <a:solidFill>
                  <a:srgbClr val="37474F"/>
                </a:solidFill>
              </a:rPr>
              <a:t>This will be useful for your future R sessions</a:t>
            </a:r>
            <a:endParaRPr>
              <a:solidFill>
                <a:srgbClr val="37474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37474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200"/>
          </a:p>
        </p:txBody>
      </p:sp>
      <p:sp>
        <p:nvSpPr>
          <p:cNvPr id="124" name="Google Shape;124;p22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 rotWithShape="1">
          <a:blip r:embed="rId3">
            <a:alphaModFix/>
          </a:blip>
          <a:srcRect b="0" l="0" r="23110" t="0"/>
          <a:stretch/>
        </p:blipFill>
        <p:spPr>
          <a:xfrm>
            <a:off x="7951078" y="2772750"/>
            <a:ext cx="2520825" cy="2334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019"/>
              </a:srgbClr>
            </a:outerShdw>
          </a:effectLst>
        </p:spPr>
      </p:pic>
      <p:pic>
        <p:nvPicPr>
          <p:cNvPr id="126" name="Google Shape;126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49851" y="3226326"/>
            <a:ext cx="1638775" cy="2394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7" name="Google Shape;127;p22"/>
          <p:cNvCxnSpPr/>
          <p:nvPr/>
        </p:nvCxnSpPr>
        <p:spPr>
          <a:xfrm rot="10800000">
            <a:off x="2414225" y="4153125"/>
            <a:ext cx="414600" cy="4146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id="128" name="Google Shape;128;p22"/>
          <p:cNvPicPr preferRelativeResize="0"/>
          <p:nvPr/>
        </p:nvPicPr>
        <p:blipFill rotWithShape="1">
          <a:blip r:embed="rId5">
            <a:alphaModFix/>
          </a:blip>
          <a:srcRect b="0" l="616" r="77220" t="89127"/>
          <a:stretch/>
        </p:blipFill>
        <p:spPr>
          <a:xfrm>
            <a:off x="3981375" y="4005551"/>
            <a:ext cx="3676950" cy="977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orkshop_indonesia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